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BEDE-4BC6-492A-8157-11B557E2FA5A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EB4F-0213-4258-9F8C-BA977E98C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f.itmaranatha.org/images/attachment/Form%20Ujian%20Khusus%20Mahasiswa.xl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hyperlink" Target="http://if.itmaranatha.org/images/attachment/Form%20Memo%20Hapus%20Nilai.x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9.xml"/><Relationship Id="rId7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6234" y="978785"/>
            <a:ext cx="3227616" cy="4202815"/>
            <a:chOff x="-26234" y="978785"/>
            <a:chExt cx="3227616" cy="4202815"/>
          </a:xfrm>
        </p:grpSpPr>
        <p:pic>
          <p:nvPicPr>
            <p:cNvPr id="11266" name="Picture 2" descr="https://encrypted-tbn0.gstatic.com/images?q=tbn:ANd9GcQfMV70puVnRAx6Lf-XwHhry0z5tfZuZQumTX8podnm9X0bfwpX"/>
            <p:cNvPicPr>
              <a:picLocks noChangeAspect="1" noChangeArrowheads="1"/>
            </p:cNvPicPr>
            <p:nvPr/>
          </p:nvPicPr>
          <p:blipFill>
            <a:blip r:embed="rId2" cstate="print"/>
            <a:srcRect l="14065"/>
            <a:stretch>
              <a:fillRect/>
            </a:stretch>
          </p:blipFill>
          <p:spPr bwMode="auto">
            <a:xfrm>
              <a:off x="1143000" y="3048000"/>
              <a:ext cx="2058382" cy="2133600"/>
            </a:xfrm>
            <a:prstGeom prst="rect">
              <a:avLst/>
            </a:prstGeom>
            <a:noFill/>
          </p:spPr>
        </p:pic>
        <p:pic>
          <p:nvPicPr>
            <p:cNvPr id="13314" name="Picture 2" descr="https://evbdn.eventbrite.com/s3-s3/eventlogos/1517797/howto2crg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77694">
              <a:off x="-26234" y="978785"/>
              <a:ext cx="3048000" cy="22619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6096000" cy="4952999"/>
          </a:xfrm>
        </p:spPr>
        <p:txBody>
          <a:bodyPr>
            <a:normAutofit/>
          </a:bodyPr>
          <a:lstStyle/>
          <a:p>
            <a:pPr algn="l"/>
            <a:r>
              <a:rPr lang="en-US" b="1" smtClean="0">
                <a:latin typeface="Tw Cen MT" pitchFamily="34" charset="0"/>
                <a:hlinkClick r:id="rId4" action="ppaction://hlinksldjump"/>
              </a:rPr>
              <a:t>Daftar Ujian Khusus </a:t>
            </a:r>
            <a:r>
              <a:rPr lang="en-US" b="1" smtClean="0">
                <a:latin typeface="Tw Cen MT" pitchFamily="34" charset="0"/>
              </a:rPr>
              <a:t/>
            </a:r>
            <a:br>
              <a:rPr lang="en-US" b="1" smtClean="0">
                <a:latin typeface="Tw Cen MT" pitchFamily="34" charset="0"/>
              </a:rPr>
            </a:br>
            <a:r>
              <a:rPr lang="en-US" b="1" smtClean="0">
                <a:latin typeface="Tw Cen MT" pitchFamily="34" charset="0"/>
              </a:rPr>
              <a:t>dan</a:t>
            </a:r>
            <a:br>
              <a:rPr lang="en-US" b="1" smtClean="0">
                <a:latin typeface="Tw Cen MT" pitchFamily="34" charset="0"/>
              </a:rPr>
            </a:br>
            <a:r>
              <a:rPr lang="en-US" b="1" smtClean="0">
                <a:latin typeface="Tw Cen MT" pitchFamily="34" charset="0"/>
                <a:hlinkClick r:id="rId5" action="ppaction://hlinksldjump"/>
              </a:rPr>
              <a:t>Hapus Nilai</a:t>
            </a:r>
            <a:r>
              <a:rPr lang="en-US" b="1" smtClean="0">
                <a:latin typeface="Tw Cen MT" pitchFamily="34" charset="0"/>
              </a:rPr>
              <a:t/>
            </a:r>
            <a:br>
              <a:rPr lang="en-US" b="1" smtClean="0">
                <a:latin typeface="Tw Cen MT" pitchFamily="34" charset="0"/>
              </a:rPr>
            </a:br>
            <a:r>
              <a:rPr lang="en-US" b="1">
                <a:latin typeface="Tw Cen MT" pitchFamily="34" charset="0"/>
              </a:rPr>
              <a:t/>
            </a:r>
            <a:br>
              <a:rPr lang="en-US" b="1">
                <a:latin typeface="Tw Cen MT" pitchFamily="34" charset="0"/>
              </a:rPr>
            </a:br>
            <a:r>
              <a:rPr lang="en-US" b="1" smtClean="0">
                <a:latin typeface="Tw Cen MT" pitchFamily="34" charset="0"/>
              </a:rPr>
              <a:t>WISUDA PERIODE 1/2/3</a:t>
            </a:r>
            <a:endParaRPr lang="en-US" b="1">
              <a:latin typeface="Tw Cen MT" pitchFamily="34" charset="0"/>
            </a:endParaRPr>
          </a:p>
        </p:txBody>
      </p:sp>
      <p:pic>
        <p:nvPicPr>
          <p:cNvPr id="13315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55367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w Cen MT" pitchFamily="34" charset="0"/>
              </a:rPr>
              <a:t>Program Studi S1 Teknik Informatika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latin typeface="Tw Cen MT" pitchFamily="34" charset="0"/>
              </a:rPr>
              <a:t>Universitas Kristen Maranatha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latin typeface="Tw Cen MT" pitchFamily="34" charset="0"/>
              </a:rPr>
              <a:t>Email : if@itmaranatha.org</a:t>
            </a:r>
            <a:endParaRPr lang="en-US" b="1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1270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Contoh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: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Periode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Wisuda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3 – Semester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Ganjil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2013/2014 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tgl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. 19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Juli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Hapus Nilai MK PILIHAN (3)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[3] Serahkan ke TU IT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667000" y="2133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Form yang sudah diisi lengkap diserahkan ke TU Fakultas-IT (Ibu Adriani D.H.)</a:t>
            </a:r>
            <a:endParaRPr lang="en-US" sz="2400">
              <a:latin typeface="Tw Cen MT" pitchFamily="34" charset="0"/>
            </a:endParaRPr>
          </a:p>
        </p:txBody>
      </p:sp>
      <p:pic>
        <p:nvPicPr>
          <p:cNvPr id="19458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765" y="3048000"/>
            <a:ext cx="2735035" cy="2743200"/>
          </a:xfrm>
          <a:prstGeom prst="rect">
            <a:avLst/>
          </a:prstGeom>
          <a:noFill/>
        </p:spPr>
      </p:pic>
      <p:pic>
        <p:nvPicPr>
          <p:cNvPr id="19459" name="Picture 3" descr="C:\Users\Meliana\Downloads\Foto.jpg"/>
          <p:cNvPicPr>
            <a:picLocks noChangeAspect="1" noChangeArrowheads="1"/>
          </p:cNvPicPr>
          <p:nvPr/>
        </p:nvPicPr>
        <p:blipFill>
          <a:blip r:embed="rId3" cstate="print"/>
          <a:srcRect r="68750" b="72222"/>
          <a:stretch>
            <a:fillRect/>
          </a:stretch>
        </p:blipFill>
        <p:spPr bwMode="auto">
          <a:xfrm>
            <a:off x="457200" y="1193800"/>
            <a:ext cx="1905000" cy="254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5039" y="3733800"/>
            <a:ext cx="197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w Cen MT" pitchFamily="34" charset="0"/>
              </a:rPr>
              <a:t>Ibu Adriani D. H.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6127" y="3810000"/>
            <a:ext cx="954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s/d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us.cdn2.123rf.com/168nwm/baser1/baser11212/baser1121200160/17004400-close-ic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  <p:pic>
        <p:nvPicPr>
          <p:cNvPr id="19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735035" cy="2743200"/>
          </a:xfrm>
          <a:prstGeom prst="rect">
            <a:avLst/>
          </a:prstGeom>
          <a:noFill/>
        </p:spPr>
      </p:pic>
      <p:pic>
        <p:nvPicPr>
          <p:cNvPr id="20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 l="25223" t="43590" r="30251" b="33618"/>
          <a:stretch>
            <a:fillRect/>
          </a:stretch>
        </p:blipFill>
        <p:spPr bwMode="auto">
          <a:xfrm flipH="1">
            <a:off x="6934200" y="4191000"/>
            <a:ext cx="1327150" cy="609600"/>
          </a:xfrm>
          <a:prstGeom prst="rect">
            <a:avLst/>
          </a:prstGeom>
          <a:noFill/>
        </p:spPr>
      </p:pic>
      <p:pic>
        <p:nvPicPr>
          <p:cNvPr id="21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 l="64636" t="40741" r="30251" b="33618"/>
          <a:stretch>
            <a:fillRect/>
          </a:stretch>
        </p:blipFill>
        <p:spPr bwMode="auto">
          <a:xfrm flipH="1">
            <a:off x="6858000" y="4114800"/>
            <a:ext cx="152400" cy="685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5943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Klik </a:t>
            </a:r>
            <a:r>
              <a:rPr lang="en-US" sz="2400" b="1" smtClean="0">
                <a:latin typeface="Rockwell" pitchFamily="18" charset="0"/>
                <a:hlinkClick r:id="rId7" action="ppaction://hlinksldjump"/>
              </a:rPr>
              <a:t>DISINI</a:t>
            </a:r>
            <a:r>
              <a:rPr lang="en-US" sz="2400" smtClean="0">
                <a:latin typeface="Tw Cen MT" pitchFamily="34" charset="0"/>
                <a:hlinkClick r:id="rId8" action="ppaction://hlinksldjump"/>
              </a:rPr>
              <a:t> </a:t>
            </a:r>
            <a:r>
              <a:rPr lang="en-US" sz="2400" smtClean="0">
                <a:latin typeface="Tw Cen MT" pitchFamily="34" charset="0"/>
              </a:rPr>
              <a:t>untuk melihat</a:t>
            </a:r>
          </a:p>
          <a:p>
            <a:r>
              <a:rPr lang="en-US" sz="2400" smtClean="0">
                <a:latin typeface="Tw Cen MT" pitchFamily="34" charset="0"/>
              </a:rPr>
              <a:t>waktu pengajuan detail</a:t>
            </a:r>
            <a:endParaRPr lang="en-US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>WISUDA PERIODE </a:t>
            </a:r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>3 (19 JULI 2014)</a:t>
            </a:r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US" sz="3600" b="1" dirty="0" err="1" smtClean="0">
                <a:solidFill>
                  <a:schemeClr val="tx1"/>
                </a:solidFill>
                <a:latin typeface="Tw Cen MT" pitchFamily="34" charset="0"/>
              </a:rPr>
              <a:t>Tahun</a:t>
            </a:r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w Cen MT" pitchFamily="34" charset="0"/>
              </a:rPr>
              <a:t>Akademik</a:t>
            </a:r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w Cen MT" pitchFamily="34" charset="0"/>
              </a:rPr>
              <a:t>2013/2014</a:t>
            </a:r>
            <a:endParaRPr lang="en-US" sz="36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latin typeface="Tw Cen MT" pitchFamily="34" charset="0"/>
              </a:rPr>
              <a:t>Pengajuan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ujian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khusus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hapus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nilai</a:t>
            </a:r>
            <a:r>
              <a:rPr lang="en-US" b="1" dirty="0" smtClean="0">
                <a:latin typeface="Tw Cen MT" pitchFamily="34" charset="0"/>
              </a:rPr>
              <a:t> paling </a:t>
            </a:r>
            <a:r>
              <a:rPr lang="en-US" b="1" dirty="0" err="1" smtClean="0">
                <a:latin typeface="Tw Cen MT" pitchFamily="34" charset="0"/>
              </a:rPr>
              <a:t>lambat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dapat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dilihat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di</a:t>
            </a:r>
            <a:r>
              <a:rPr lang="en-US" b="1" dirty="0" smtClean="0">
                <a:latin typeface="Tw Cen MT" pitchFamily="34" charset="0"/>
              </a:rPr>
              <a:t> if.itmaranatha.org </a:t>
            </a:r>
            <a:r>
              <a:rPr lang="en-US" b="1" dirty="0" err="1" smtClean="0">
                <a:latin typeface="Tw Cen MT" pitchFamily="34" charset="0"/>
              </a:rPr>
              <a:t>sesuai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periode</a:t>
            </a:r>
            <a:r>
              <a:rPr lang="en-US" b="1" dirty="0" smtClean="0">
                <a:latin typeface="Tw Cen MT" pitchFamily="34" charset="0"/>
              </a:rPr>
              <a:t> yang </a:t>
            </a:r>
            <a:r>
              <a:rPr lang="en-US" b="1" dirty="0" err="1" smtClean="0">
                <a:latin typeface="Tw Cen MT" pitchFamily="34" charset="0"/>
              </a:rPr>
              <a:t>dibuka</a:t>
            </a:r>
            <a:endParaRPr lang="en-US" b="1" dirty="0" smtClean="0">
              <a:latin typeface="Tw Cen MT" pitchFamily="34" charset="0"/>
            </a:endParaRPr>
          </a:p>
          <a:p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Hari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Senin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– </a:t>
            </a:r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Kamis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Pukul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3900" b="1" dirty="0" smtClean="0">
                <a:solidFill>
                  <a:srgbClr val="0070C0"/>
                </a:solidFill>
                <a:latin typeface="Tw Cen MT" pitchFamily="34" charset="0"/>
              </a:rPr>
              <a:t>08.00 – 16.00 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(</a:t>
            </a:r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Istirahat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w Cen MT" pitchFamily="34" charset="0"/>
              </a:rPr>
              <a:t>Pukul</a:t>
            </a:r>
            <a:r>
              <a:rPr lang="en-US" sz="3000" b="1" dirty="0" smtClean="0">
                <a:solidFill>
                  <a:srgbClr val="0070C0"/>
                </a:solidFill>
                <a:latin typeface="Tw Cen MT" pitchFamily="34" charset="0"/>
              </a:rPr>
              <a:t> 12.00 – 13.00)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w Cen MT" pitchFamily="34" charset="0"/>
              </a:rPr>
              <a:t>Tanggal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w Cen MT" pitchFamily="34" charset="0"/>
              </a:rPr>
              <a:t>merah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w Cen MT" pitchFamily="34" charset="0"/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w Cen MT" pitchFamily="34" charset="0"/>
              </a:rPr>
              <a:t>libur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w Cen MT" pitchFamily="34" charset="0"/>
              </a:rPr>
              <a:t>universitas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  <a:sym typeface="Wingdings" pitchFamily="2" charset="2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Tw Cen MT" pitchFamily="34" charset="0"/>
              </a:rPr>
              <a:t>TIDAK ADA LAYANAN</a:t>
            </a:r>
          </a:p>
          <a:p>
            <a:r>
              <a:rPr lang="en-US" b="1" dirty="0" err="1" smtClean="0">
                <a:latin typeface="Tw Cen MT" pitchFamily="34" charset="0"/>
              </a:rPr>
              <a:t>Hari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Jumat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digunakan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untuk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pengecekan</a:t>
            </a:r>
            <a:r>
              <a:rPr lang="en-US" b="1" dirty="0" smtClean="0">
                <a:latin typeface="Tw Cen MT" pitchFamily="34" charset="0"/>
              </a:rPr>
              <a:t> / </a:t>
            </a:r>
            <a:r>
              <a:rPr lang="en-US" b="1" dirty="0" err="1" smtClean="0">
                <a:latin typeface="Tw Cen MT" pitchFamily="34" charset="0"/>
              </a:rPr>
              <a:t>rekap</a:t>
            </a:r>
            <a:r>
              <a:rPr lang="en-US" b="1" dirty="0" smtClean="0">
                <a:latin typeface="Tw Cen MT" pitchFamily="34" charset="0"/>
              </a:rPr>
              <a:t> data</a:t>
            </a:r>
          </a:p>
          <a:p>
            <a:endParaRPr lang="en-US" b="1" dirty="0" smtClean="0">
              <a:latin typeface="Tw Cen MT" pitchFamily="34" charset="0"/>
            </a:endParaRPr>
          </a:p>
          <a:p>
            <a:pPr>
              <a:buNone/>
            </a:pPr>
            <a:r>
              <a:rPr lang="en-US" b="1" dirty="0" smtClean="0">
                <a:latin typeface="Tw Cen MT" pitchFamily="34" charset="0"/>
              </a:rPr>
              <a:t>	</a:t>
            </a:r>
          </a:p>
          <a:p>
            <a:pPr>
              <a:buNone/>
            </a:pPr>
            <a:endParaRPr lang="en-US" b="1" dirty="0">
              <a:latin typeface="Tw Cen MT" pitchFamily="34" charset="0"/>
            </a:endParaRPr>
          </a:p>
        </p:txBody>
      </p:sp>
      <p:pic>
        <p:nvPicPr>
          <p:cNvPr id="7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5819" y="5782270"/>
            <a:ext cx="3564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Program </a:t>
            </a:r>
            <a:r>
              <a:rPr lang="en-US" dirty="0" err="1" smtClean="0">
                <a:latin typeface="Tw Cen MT" pitchFamily="34" charset="0"/>
              </a:rPr>
              <a:t>Studi</a:t>
            </a:r>
            <a:r>
              <a:rPr lang="en-US" dirty="0" smtClean="0">
                <a:latin typeface="Tw Cen MT" pitchFamily="34" charset="0"/>
              </a:rPr>
              <a:t> S1 </a:t>
            </a:r>
            <a:r>
              <a:rPr lang="en-US" dirty="0" err="1" smtClean="0">
                <a:latin typeface="Tw Cen MT" pitchFamily="34" charset="0"/>
              </a:rPr>
              <a:t>Teknik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Informatika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Universitas</a:t>
            </a:r>
            <a:r>
              <a:rPr lang="en-US" dirty="0" smtClean="0">
                <a:latin typeface="Tw Cen MT" pitchFamily="34" charset="0"/>
              </a:rPr>
              <a:t> Kristen </a:t>
            </a:r>
            <a:r>
              <a:rPr lang="en-US" dirty="0" err="1" smtClean="0">
                <a:latin typeface="Tw Cen MT" pitchFamily="34" charset="0"/>
              </a:rPr>
              <a:t>Maranatha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Email : if@itmaranatha.org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026" name="AutoShape 2" descr="data:image/jpeg;base64,/9j/4AAQSkZJRgABAQAAAQABAAD/2wCEAAkGBg8PEREUEBAPEA8VFRQPEBAQFQ8QEBAQFBAVFBQQFBQXHCYeFxkjGRQUHy8gIycpLCwsFR4xNTAqNSYrLikBCQoKDgwOGg8PGiwlHyQwLCksKSwsKSoqLCwsLSksKS0sLCosLC0pNSosLCwsKTUsKSwpLCwsKSwqKSkpLCwpKf/AABEIAOcA2gMBIgACEQEDEQH/xAAcAAABBQEBAQAAAAAAAAAAAAAAAwQFBgcCAQj/xABHEAACAQEEBgUHCAkEAgMAAAABAgADBAURMQYSEyFBUSJhcYGRBzJScqGx0SQzQlNiorLBFCNzgpKzwuHwFkPS8RVjRFST/8QAGgEAAgMBAQAAAAAAAAAAAAAAAAUCAwQGAf/EADURAAIBAwIDAwoGAwEAAAAAAAABAgMEERIxBSFBE1FxIjJCYYGRobHB8BQjM1LR4RU08ST/2gAMAwEAAhEDEQA/ANxhCEACEIQAIQhAAhCEACEIQAITl6qjMgRrUvakv0gezf7p6k3sRclHdjyEi2v6nwxPdOP9QLyPgPjJ9lPuK+3p/uRLwkQL/XkfCKLfaHj44ieOnNdD1Vqb9JEnCNKd4ociD2ERZbQp4yBannYVhPAZ7AAhCEACEIQAIQhAAhCEACEIQAIQhAAhCEACeExpbrzSkN5xbgoz/tKvfekgRS9eqtKlyJwB6ubHqHhL6dCVTYz1biNPlu+4slqvqkm4HXbkuXjIe2aQPgSWWkgzJIAHax3TLr68p53rZKeAy2tUYntWnw7/AAlLvC9K9oONaq9Q8NY4gdi5DuEcUeGdZGKVWrPrheo1m8vKFYaeONdqzcqQNT7xwX2yv2ryrr/tWUnrquB7FB98zyEZRs6UfWV9mupcavlSth82nZ0/dqN72iB8pd4c6H/5j4yqwlvYU16KPdEe4tqeU63DMWdu1GHuaPrP5V6o+cs1Nh9h3Q+0GUSE8dvSfohoj3GqWLynWN8NotaieZUOvim/2S03ZpDTrDGhXSqOSsGI7VzEwKeo5UgqSGGRBII7CMpnqWFOW38nihp5xeD6ToXwRn4iSdnvMNxxmAXP5Q7ZQwFQi0U+VTdUA6qg3+OMv9waY2a14Cm5Sr9U+Cv+7wbuimvw6UOaL43M4efzRpqVQ2Rncq9mvMjPxk1ZrwBziuUHB4ZvhUjNZiPoTxWBynsgTCEIQAIQhAAhCEACEIQAJDXrfmpitLe2RbML1DmYjfV9Z06Z6nYfhEyXTDTkjWo2Vt+9alZeHNKZ97eHOMbSzlVeX9+JhrXDzoh7yY0p07p2YslPCtafpYklKZ+2eJ+yO/CZneV6VrS+vWdnbhjko5KBuUdkaxSzWZ6rqlNGeoxwVEBZmPIATpaVGFJcveZoxSE4rZrLUqsEpI9RzkiKzse4b5pGjPkgJwe3uVGf6PSI1ux6nDsXxmk3ZdVnsqalno06K8QgALdbNmx6yTMdfiMIcoc38C+NNvcxy6vJLeVfA1Fp2Zf/AHNi/wDAmJ8cJarD5E7OPn7VWqHiKSpSHi2sZouvDXiqpf3E9njwLlTgiqWfyUXSmdGrU63q1f6SI7Hk3uj/AOmne9c/1ywa8NeZ3XrP0372TxHuRWqvkvuhv/ilfUq2gf14SLtnkZu9vm6lqpH1kqL4MuPtl514a89jc147TfvPGovoZFefkWtSYmz2ijWHBagai/j0l9olMvfRq2WM/KLPUpDIORrUz2OuKnxn0hrzx8CCCAQdxBwII5EcZsp8SrR89J/D79xW6UXsfL0AcMtxzB4g85tukXktsVqxaiP0StnjTGNFj9qnkP3cO+ZTpDoparA2FdOiTglVMWpP2NwPUcDHFC7p1uS5PuZRKDRO6N+UOpSwS161WnkKudVPW9Me3tmk2C8gyq9Nw9NhirKcQR1GYFJnRvSirYn6PTok/rKRO4/aX0W6+PGV3NlGouSKsOL1Q3PoSw3ljxkvTqhhumfXTfFOui1KLayHuIPFSOBHKWW77xy3zmK1GVJ4Yxo1lUXrJ+E4pVQwncoLwhCEACEIQAJDX/e2zGoh6ZG8+ivxMkLxtoo0yx7FHNuAmVaaaTmzUyQ2Noq4hPs+lUw5Ddh14TbaW7qyMlzVcVojuyG050tKa1noNg2VaoM1B/2lPPmeGXPDP56zEkkkkneSd5JOZMcXdd9S0VUpUhi7nVHIc2PIAYk9k6unCNOODHGOEOLhuCvbqop0RvzdzjqU19Jj+WZm16L6LWa7kwpDWqkYVK7AbR+oeiv2R345xLR65aVhoilSGJzqVD51R8N7H8hwEk9tEt1cSrPSvN+ZdHkPttDbRjtobaYezJah9tobaMdtDbQ7MNQ+20NtGO2htodmGofbaG2jHbQ20OzDUPttDbRjtobaHZhqH22iNrpU6yMlVFqU2GDI41lYdYjfbQ20FDAajKtN/J81k1q1m1nsubKd70O0/STrzHHnKVPolqmIIOBB3EHeCDmCJkOnmiYsdTaUR8mqHcPqnzNP1TvI7xwju0uXPyJ79GVtEXo1pE9iq4jFqTYCrT9IekOTDh4TXrvvFXValNg1NgGUjiDMKlr0E0j2FTY1D+pqHoE5U6py7my7cDzll3bKrFsr5xeqO5uF3W/KTSNiMZR7HadU4S0Xda8ROUqQdOWljOnNVI6kSUIQlZYEIRnets2NJ244YL6x3CepNvCPG0lllZ0ovUM7AsBTpAknhiBizHsww7jMKv692tdd6hxCno01P0aY80dvE9ZMunlAvY06IpA9OqcW57NTifE4DuMzwCdbZUFThkUpuTc31PAJo/k1ukU6b2hh03xp0+qmp6RHaww/dmeBZsNzoKVnooPo00Hfqgk+JMsu29GldQciZ20NtGW2htor7M81D3bQ20ZbaG2h2Yah7tobaMttPVqY7hvJ3ADMnlPOzDUO9tJSx3PUqIWPQ3dAH6XbyEXua4NXB6wxbNUzC9bcz1SfmCtXSeIe82UqOecik1tZGKsCGGYM420tt43YldcDuYeawzHxHVKdb7K9BtVx2Eeaw5gy+jUjV5dSqrTcOfQU20NtHVw3alo19YsNXVw1SBnjzB5SW/0tR9Kr4p/xhOrCEtLCNKUllFf20NtOb2orRqsikkDDDHDHeoPDtjTbS+MdSTRS3h4Y920aXrY0tNGpSfzXGGPotmrDrBwM520NrJqDTyjzUYrabM1N2Rhgykow+0DgfdEJZNNbOFtlQjJgtTvKgH2gyvskdxlqimepmoaHX4bVQGscatPBKnNt3RfvA8QZdbrteUxDRK9f0a0picKb/qn5YMei3c2HdjNbslbVaIeJW+PKRdby0T09GXyzVdYRaRF12nKS8RjEJV9MLXvSmPXPuH5y0GZxpdeWq9oqfVq2H7i7h/F75ssoaqngZbqWIY7zJ9LLft7VUOOKodkvLBNxPe2se+RirADHPPieZiqLOvS0rBhbxyBUmmXLeQq0KbDMKFYcmUYH498zlVkhdd41KDYrvU+cpyb4HrldWGtFMmaJtobaQ9jvinVG44N6Lbm/v3R3tZk7MhqHu2htoy2seXXd9W0vqUxjxZj5qDmTIySisvY9TcnhCtnR6jBUUsxyA/zKXe5NH1oAM+DVefBOpfjF7muSnZVwXe58+oc26uodU6ve+aVlTWqHefNQec55AfnEte4lWeint8WNKVFU1qn/AMHNrtaUlLVGCqMyfcOZ6pTrbpPXquWohlp0+lgBjuy1qnDDqyiFFLTelXE9Cipwx+gg5L6Tf5ulzsF2U6CalNcF4k7yx5seM80wtvPWZd3RBmdfzeUe/vGlyaQU7SMNy1RmnPrXmPdH1ssSVlKuMR7QeYPAysX9ouyHa2XEEdI01xBU+lT+HhyjjRzS5a2FOuQtXJWyWoeXU3v9kjOimu1o7dV1RKNXD7Or/TH9xXS1maqCdZCVKNxIGtiCOB3iTEITLObm9TNEYqKwig6UVMLVU/c/lrIrbR3pdUwtdX9z+Ush9rOjoQ/Kj4L5CSrLy5eLHu2htpH1bWqDFiFHMyv3vpAXBSliqnczZMw5DkJeqWSvURmklsFa0Oy71GCKeYUYY+OMiGWOmWJMs2xWFgsTGjLNX0evE17PSqE9LV1X9dei3tGPfMtdZcvJ/auhWpn6LCovYwwPtUeMouoKcCbeOa6Go3TaMpYltG6U26qssa1twnGtaW0xynlZJaq2AJmL6a2r5NVPF2Vf4n1j7AZsF5vq0qh5Kx+6ZiGnD/qKY51B7Eb4xvwuOZN+Bhu3ziilIsWVJyixZVnRmGTOlWKos8VYsqyLZS2eqsf2e8Kq/S1hybf7c41VZddDNAHtWrVr6yWbNRk9bs9Fevjw5yitVhSjqmzyEJVJaYhopdFe3t5pp0QcHrcMfRQHNvdx69Tu67aVnQJSXVUZ82PpMeJitmsyUlVKahEUaqqowAHICVLS7TtaGtSsxD18mfNKR5fafqyHHlOeqVat5PTFcu76sbRhTtYapPn97ErpHpXSsg1cVeuR0aeOWOTPyHtPtlbue4q94Pt7SzCkcjkag9FB9Fevw5w0X0Faq36RbtZix1xSfEs5O/Xq4/h8eU0BVAGA3DICEqsLZaKXOXWX8HkITrvXUWF0X8idnsyU1CooVFGCqNwAisIRc3k3hKxpNogtfGpRwWtmVyWr28m6/HnLPCW0qsqUtUWQqU41FiRRbg0xag2wtmK4HVFR9zIfRqcx1/8AcvCOCAQQQd4I3gg8RIPSfRKjbVx3JXA6FUD7rjivu4Sn3PpBabqqbC1Kxo8BmUBPn0j9Jer3HGbZUoXK10uUusfqjEqsrd6anOPSX8k5pnoxUqFq9AGo+A16XFgqgYp14DLjw5TMa96VN4AC8OZ9s3myWynWRXpsHRhirLvB/v1SraYaBpa9arQ1adpzPBK3U3JvtePMXWd9o/Lq7d/d4kLm11+XT93eY9WZmOLEk8zviDLH9ssb0nZKisjqcGVhgQY1ZI/TzsKk+8ausRdY6dYi6ySLosausm9CauraSODIw7wQw9xkQyx9o22raqPWWHijCE+cWWp8jUbuqb5YVq7pWLC3Sk+rTjblYqyG9B5pon76+Yq+o/4TMR01ONOl65/BNxvRMaTjmrDxUiYhpauNFDyce1WEZ8KfNmW83RU0EWQThBF0E6Bi6TO0WLKJyixZFkSmTO6Yw3982bQ3S1LZSwqFUr0x+tG5Qyj/AHV5DnyPVhMcRY4p4jIkYjA4YjEHMdkx3VtGvHD3WzJUbl0ZZWxe9LtPi+tSsjEJvD1xuLc1p8h9rjw5mV0N0Kp0FStWwqViA6DNKQIxBHNuvhw5zMws3S7fmaX7NPwCLbyP4akoU+Wd+9myzl+IqudTnjbuQ5hCESjkIQhAAhCEACR19XFRtlPUqr1o489DzU/lkZIwkoycXlbkZRUlh7GSWW8690WmpTVhVpq2FRN4VxgCGHotgRv980WyaTWWrZ2rioBTUY1Nbc1M+iw58ufDGZtpkvy20esP5ayCbEAjE4HDEcDhljOhnaRuIxm+TwsvvOfp3kreUoLmsvC7h1pTfrW6uahUKgGpTXdiEBJGseJ34yDdY7dYiyxjCKhFRjsjM5ub1PcaMsRdY6cRB1lhZFjVxHNxD5TR9b8jEnEdXAmNpp9WsfBDCT8ll8WaFYT0pYFyleu7OWJcpyF3+tL76Dm3/TRa7SOiZi2lNmwp1l4o34X+GM2yoMQZl2l1jwr1VPm1BrfxLgfaDNXDp6ajX3yKrtZimZigjhBEwhBIOY3HtG6LIJ0zE8hVBF0ESQRdRIlEmKIsXRZwgi6CRKJM6Czb7u+Zpeon4BMUUTbLu+apeon4BEvFdo+36DThL8qfs+o4hCESD4IQhADwmGsJRNNx8pH7NfxPK6QY0pcP7SClq39X9iOvxfsqkqejOOW/9Gugz2UXQEfrqv7P+sS9TFcUexnozkZWtx+IpqpjBkmmK/LbR6w/lrIF1lh0vX5ZX9Yfy1kE4nT0H+XHwXyOXrP82Xi/mNXWIOsdOIg4l57FjZxEHEcuIg4ki+LGriSWjVL9azeip8SQPjGDiTejlHBGb0jgOxR8SZGo8RZohzLbda5Sxqu6Ql1UspYhSnHVZa5uXrH8I6YpFmlH08sW5Kg+idRuxt49o9svEi79sIrU3U5MCMeR4HxwM9o1OzmpHlSGuLRgt72fVqk8G6Y7ePt98QQScvqxnAgjB0JxHZuYez2SESdfTlqiIKiwxZBHCCIJHCCTZlkLIIugiKCOEkGZ5CqibTd3zVL1E/CJjCjdNnu/5ql6ifhETcU2j7foNuEedP2fUcQhCJB+EIQgBR9M1xtA/Zr+JpX2SWPS8fKB+zX8TSBdZ0tr+lHwODvn/wCmfiTmgg/XVf2Y/GJd5StBx+uqep/WJdYov/1n7Dp+E/6y9vzMq0tHyyv6w/lrIJxJ/S0fK6/rD8CyCcR9Q/Tj4L5HP1v1p+L+Y2cRBxHLxu80HsRs4iDiOHiDiTRoiN2HjLXddm1Qichv7cz7ZBXbZ9Z8Tku/v4f51S23TQx389w7Jgvq3Z02MbWnqkiwXTRlkWjuEjLps+UsS2fdOXHY4idZNYGKQgBmemt1ajiqo6LdF+psNx7x7pn9qs+o32TvHZym633dq1UZWGKsMD8R1zI74uxqbNTfzhvVuBHBh1GPuHXGVoe6+X9Cu8o+kiGSLpEVBB355YRwq8Rl7o53E0kLJF6cboY4SQZnkOElts+nloVVUU6OCgKPPxwAw9KVFDHCGUVKUKnnrJGFepSzoeC2rp5aPq6P3/8AlFV03r/V0fv/ABlUQxdDKPwlH9oPiFz+9loGmdf0KX3/AIz3/WVf0KX3/jK6rTuR/CUf2lf+Ruv3sdXleLWh9dgoOAXBccMASePbGbz3GcO0vjFRWEY5TlOTlLdjm7L4eyszIqsSNU62OGGOPAx+2nto+ro/f/5SAcxBzISt6c3mS5m2jd1qcdMJYR7eltavUeowAZjiQuOA3AbseyMKkWqGIOZoiklhHmXJ5e4i8bPHDxBhjLUXxG7xBxHFU8v+53ZKP0j3fGDelGqnHLwPbusmGqozO9j75b7ssuWGQkVdNhwGJHSPsHKW667HlOXva/azwtkdDb0tESXuuzZSWiVnpaoisxGkIQhADipT1hhKfpXo9t1xGAqLiUPPmp6jLnG9qs4YdcnCbhJSjuRlFSWGYRa7MQSCCHG4g7jiOBiNFyDNE0p0Y2uL0xhVHcHHI9fI/wCCgVqRBIIKsDgQdxx5GdLa3Sqx9YkurZxeUOEpBhiufFZ6u7PcY2pVCpxG4yToVkqbnwDcDl4GbXhiuSyJoYuhnT3ew83pD2+ESGIz3HlIGecWtx0rRZGjVGiqtImeSHSvOw8ah52HnmCtxFy8TZ4mXnLPDAKJ6zRF2nrNEWaeliRy7RB2jlbO7ZDdzO4QqUUp+ccT/mQkkaYQb5jLZk9Q5xvVbll74taK5bqEbEYyxyUUaYRy8ROEp49kmrqsBYhiOj9Eczz7Ijdl2mpgWGCcPtdnVLbYLDlu3f5uiO+vPQh/we2ltpWWL3dYscJa7usmEa3bYeqTSrgMIlGR7CEIAEIQgAQhCADS2WQMJTdI9F1rbx0agyfn1MOIl9ja02QMJOE5QeqL5kZRUlhmGW2x1KLatRSp4ciOYPEThHmqXtcSVFKuoZevMHmDwMol7aI1aZJpY1F9E7nHxju34hGXKfJ/AVXFjnmhtZLwdPtDkfyMlaVvoVdzgA/a/JpV9qynBgcRmDuIi9O0KeOHbGXkyFE6VSHTKLOboRt6MR94RM3PUGRVu/D3yHo2ll81ivYSI+o35WHEN6wH5SDjNbMyvS+guburD6B7sD+c8/Qq31b+BiqaSNxRT2Ej4xX/AFL/AOv739pHNTuIaIjYWGt9W3eMPfOhddU5gDtI/KKNpGeFMd7H4RvVv6ocgg7ifeZ7+Y+gKMRdbo9Ju5R+ZnlRaFLPDHr6TeHCRla31Gzc4csh4CM6lYDMiSUX1ZbHHookLVehPmjAcznIyrUx3k95iNS18vExSy3dVrbwMF9Jtw7ucJ1Y01ls20rWpUfMRZ8cpLXbcpOBqDsT/l8JJXbcapvA1m9I/kOEsNiuzqiW5v3PyafvHdC0jTXMbWG78t0sd33dlui1hu2StOmFG6KzcFOmFE7hCABCEIAEIQgAQhCABCEIAJ1aIaRlruzqkvCAFHvTR2nV89AeRyI7CN8qtv0JI30n/dff94fCa5VsqtGFe6seEup3FSn5rK5U4y3RjVa57VS+gxHNOkPAfCNv0uou4jfyYYGa7XujqjCvcwOa49oxm6HEpLzkZZ2VORmi3kfRHjOv/JfZ9v8AaXmrozSOdKn/AAgRA6K0fqk9sv8A8nHufwM74ZD7yUw3mfR9s4a8WOWA9suy6MUh/tJ4AxzSuNV81VXsAHunj4mukWex4bTRQko2ipkrnsGA8Y9s2jdVvPIUch0j8PbLyl0x3RujqmafEKsvN5fE1QtKcSqWLRymv0dY823+zKTlnuuT9C6eqSNC7QJgnOU3mTyaVFR2IeyXV1SZs1gC5x0lMDITuRJHgGGU9hCABCEIAEIQgAQhCABCEIAEIQgAQhCABCEIAclAcxE2sqmEIAJNd6mJm6x1T2EAOf8AxY6p2t2L1QhABRbCoiq0FHCEIAdgT2EIAEIQgAQhCABCEIAEIQ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g8PEREUEBAPEA8VFRQPEBAQFQ8QEBAQFBAVFBQQFBQXHCYeFxkjGRQUHy8gIycpLCwsFR4xNTAqNSYrLikBCQoKDgwOGg8PGiwlHyQwLCksKSwsKSoqLCwsLSksKS0sLCosLC0pNSosLCwsKTUsKSwpLCwsKSwqKSkpLCwpKf/AABEIAOcA2gMBIgACEQEDEQH/xAAcAAABBQEBAQAAAAAAAAAAAAAAAwQFBgcCAQj/xABHEAACAQEEBgUHCAkEAgMAAAABAgADBAURMQYSEyFBUSJhcYGRBzJScqGx0SQzQlNiorLBFCNzgpKzwuHwFkPS8RVjRFST/8QAGgEAAgMBAQAAAAAAAAAAAAAAAAUCAwQGAf/EADURAAIBAwIDAwoGAwEAAAAAAAABAgMEERIxBSFBE1FxIjJCYYGRobHB8BQjM1LR4RU08ST/2gAMAwEAAhEDEQA/ANxhCEACEIQAIQhAAhCEACEIQAITl6qjMgRrUvakv0gezf7p6k3sRclHdjyEi2v6nwxPdOP9QLyPgPjJ9lPuK+3p/uRLwkQL/XkfCKLfaHj44ieOnNdD1Vqb9JEnCNKd4ociD2ERZbQp4yBannYVhPAZ7AAhCEACEIQAIQhAAhCEACEIQAIQhAAhCEACeExpbrzSkN5xbgoz/tKvfekgRS9eqtKlyJwB6ubHqHhL6dCVTYz1biNPlu+4slqvqkm4HXbkuXjIe2aQPgSWWkgzJIAHax3TLr68p53rZKeAy2tUYntWnw7/AAlLvC9K9oONaq9Q8NY4gdi5DuEcUeGdZGKVWrPrheo1m8vKFYaeONdqzcqQNT7xwX2yv2ryrr/tWUnrquB7FB98zyEZRs6UfWV9mupcavlSth82nZ0/dqN72iB8pd4c6H/5j4yqwlvYU16KPdEe4tqeU63DMWdu1GHuaPrP5V6o+cs1Nh9h3Q+0GUSE8dvSfohoj3GqWLynWN8NotaieZUOvim/2S03ZpDTrDGhXSqOSsGI7VzEwKeo5UgqSGGRBII7CMpnqWFOW38nihp5xeD6ToXwRn4iSdnvMNxxmAXP5Q7ZQwFQi0U+VTdUA6qg3+OMv9waY2a14Cm5Sr9U+Cv+7wbuimvw6UOaL43M4efzRpqVQ2Rncq9mvMjPxk1ZrwBziuUHB4ZvhUjNZiPoTxWBynsgTCEIQAIQhAAhCEACEIQAJDXrfmpitLe2RbML1DmYjfV9Z06Z6nYfhEyXTDTkjWo2Vt+9alZeHNKZ97eHOMbSzlVeX9+JhrXDzoh7yY0p07p2YslPCtafpYklKZ+2eJ+yO/CZneV6VrS+vWdnbhjko5KBuUdkaxSzWZ6rqlNGeoxwVEBZmPIATpaVGFJcveZoxSE4rZrLUqsEpI9RzkiKzse4b5pGjPkgJwe3uVGf6PSI1ux6nDsXxmk3ZdVnsqalno06K8QgALdbNmx6yTMdfiMIcoc38C+NNvcxy6vJLeVfA1Fp2Zf/AHNi/wDAmJ8cJarD5E7OPn7VWqHiKSpSHi2sZouvDXiqpf3E9njwLlTgiqWfyUXSmdGrU63q1f6SI7Hk3uj/AOmne9c/1ywa8NeZ3XrP0372TxHuRWqvkvuhv/ilfUq2gf14SLtnkZu9vm6lqpH1kqL4MuPtl514a89jc147TfvPGovoZFefkWtSYmz2ijWHBagai/j0l9olMvfRq2WM/KLPUpDIORrUz2OuKnxn0hrzx8CCCAQdxBwII5EcZsp8SrR89J/D79xW6UXsfL0AcMtxzB4g85tukXktsVqxaiP0StnjTGNFj9qnkP3cO+ZTpDoparA2FdOiTglVMWpP2NwPUcDHFC7p1uS5PuZRKDRO6N+UOpSwS161WnkKudVPW9Me3tmk2C8gyq9Nw9NhirKcQR1GYFJnRvSirYn6PTok/rKRO4/aX0W6+PGV3NlGouSKsOL1Q3PoSw3ljxkvTqhhumfXTfFOui1KLayHuIPFSOBHKWW77xy3zmK1GVJ4Yxo1lUXrJ+E4pVQwncoLwhCEACEIQAJDX/e2zGoh6ZG8+ivxMkLxtoo0yx7FHNuAmVaaaTmzUyQ2Noq4hPs+lUw5Ddh14TbaW7qyMlzVcVojuyG050tKa1noNg2VaoM1B/2lPPmeGXPDP56zEkkkkneSd5JOZMcXdd9S0VUpUhi7nVHIc2PIAYk9k6unCNOODHGOEOLhuCvbqop0RvzdzjqU19Jj+WZm16L6LWa7kwpDWqkYVK7AbR+oeiv2R345xLR65aVhoilSGJzqVD51R8N7H8hwEk9tEt1cSrPSvN+ZdHkPttDbRjtobaYezJah9tobaMdtDbQ7MNQ+20NtGO2htodmGofbaG2jHbQ20OzDUPttDbRjtobaHZhqH22iNrpU6yMlVFqU2GDI41lYdYjfbQ20FDAajKtN/J81k1q1m1nsubKd70O0/STrzHHnKVPolqmIIOBB3EHeCDmCJkOnmiYsdTaUR8mqHcPqnzNP1TvI7xwju0uXPyJ79GVtEXo1pE9iq4jFqTYCrT9IekOTDh4TXrvvFXValNg1NgGUjiDMKlr0E0j2FTY1D+pqHoE5U6py7my7cDzll3bKrFsr5xeqO5uF3W/KTSNiMZR7HadU4S0Xda8ROUqQdOWljOnNVI6kSUIQlZYEIRnets2NJ244YL6x3CepNvCPG0lllZ0ovUM7AsBTpAknhiBizHsww7jMKv692tdd6hxCno01P0aY80dvE9ZMunlAvY06IpA9OqcW57NTifE4DuMzwCdbZUFThkUpuTc31PAJo/k1ukU6b2hh03xp0+qmp6RHaww/dmeBZsNzoKVnooPo00Hfqgk+JMsu29GldQciZ20NtGW2htor7M81D3bQ20ZbaG2h2Yah7tobaMttPVqY7hvJ3ADMnlPOzDUO9tJSx3PUqIWPQ3dAH6XbyEXua4NXB6wxbNUzC9bcz1SfmCtXSeIe82UqOecik1tZGKsCGGYM420tt43YldcDuYeawzHxHVKdb7K9BtVx2Eeaw5gy+jUjV5dSqrTcOfQU20NtHVw3alo19YsNXVw1SBnjzB5SW/0tR9Kr4p/xhOrCEtLCNKUllFf20NtOb2orRqsikkDDDHDHeoPDtjTbS+MdSTRS3h4Y920aXrY0tNGpSfzXGGPotmrDrBwM520NrJqDTyjzUYrabM1N2Rhgykow+0DgfdEJZNNbOFtlQjJgtTvKgH2gyvskdxlqimepmoaHX4bVQGscatPBKnNt3RfvA8QZdbrteUxDRK9f0a0picKb/qn5YMei3c2HdjNbslbVaIeJW+PKRdby0T09GXyzVdYRaRF12nKS8RjEJV9MLXvSmPXPuH5y0GZxpdeWq9oqfVq2H7i7h/F75ssoaqngZbqWIY7zJ9LLft7VUOOKodkvLBNxPe2se+RirADHPPieZiqLOvS0rBhbxyBUmmXLeQq0KbDMKFYcmUYH498zlVkhdd41KDYrvU+cpyb4HrldWGtFMmaJtobaQ9jvinVG44N6Lbm/v3R3tZk7MhqHu2htoy2seXXd9W0vqUxjxZj5qDmTIySisvY9TcnhCtnR6jBUUsxyA/zKXe5NH1oAM+DVefBOpfjF7muSnZVwXe58+oc26uodU6ve+aVlTWqHefNQec55AfnEte4lWeint8WNKVFU1qn/AMHNrtaUlLVGCqMyfcOZ6pTrbpPXquWohlp0+lgBjuy1qnDDqyiFFLTelXE9Cipwx+gg5L6Tf5ulzsF2U6CalNcF4k7yx5seM80wtvPWZd3RBmdfzeUe/vGlyaQU7SMNy1RmnPrXmPdH1ssSVlKuMR7QeYPAysX9ouyHa2XEEdI01xBU+lT+HhyjjRzS5a2FOuQtXJWyWoeXU3v9kjOimu1o7dV1RKNXD7Or/TH9xXS1maqCdZCVKNxIGtiCOB3iTEITLObm9TNEYqKwig6UVMLVU/c/lrIrbR3pdUwtdX9z+Ush9rOjoQ/Kj4L5CSrLy5eLHu2htpH1bWqDFiFHMyv3vpAXBSliqnczZMw5DkJeqWSvURmklsFa0Oy71GCKeYUYY+OMiGWOmWJMs2xWFgsTGjLNX0evE17PSqE9LV1X9dei3tGPfMtdZcvJ/auhWpn6LCovYwwPtUeMouoKcCbeOa6Go3TaMpYltG6U26qssa1twnGtaW0xynlZJaq2AJmL6a2r5NVPF2Vf4n1j7AZsF5vq0qh5Kx+6ZiGnD/qKY51B7Eb4xvwuOZN+Bhu3ziilIsWVJyixZVnRmGTOlWKos8VYsqyLZS2eqsf2e8Kq/S1hybf7c41VZddDNAHtWrVr6yWbNRk9bs9Fevjw5yitVhSjqmzyEJVJaYhopdFe3t5pp0QcHrcMfRQHNvdx69Tu67aVnQJSXVUZ82PpMeJitmsyUlVKahEUaqqowAHICVLS7TtaGtSsxD18mfNKR5fafqyHHlOeqVat5PTFcu76sbRhTtYapPn97ErpHpXSsg1cVeuR0aeOWOTPyHtPtlbue4q94Pt7SzCkcjkag9FB9Fevw5w0X0Faq36RbtZix1xSfEs5O/Xq4/h8eU0BVAGA3DICEqsLZaKXOXWX8HkITrvXUWF0X8idnsyU1CooVFGCqNwAisIRc3k3hKxpNogtfGpRwWtmVyWr28m6/HnLPCW0qsqUtUWQqU41FiRRbg0xag2wtmK4HVFR9zIfRqcx1/8AcvCOCAQQQd4I3gg8RIPSfRKjbVx3JXA6FUD7rjivu4Sn3PpBabqqbC1Kxo8BmUBPn0j9Jer3HGbZUoXK10uUusfqjEqsrd6anOPSX8k5pnoxUqFq9AGo+A16XFgqgYp14DLjw5TMa96VN4AC8OZ9s3myWynWRXpsHRhirLvB/v1SraYaBpa9arQ1adpzPBK3U3JvtePMXWd9o/Lq7d/d4kLm11+XT93eY9WZmOLEk8zviDLH9ssb0nZKisjqcGVhgQY1ZI/TzsKk+8ausRdY6dYi6ySLosausm9CauraSODIw7wQw9xkQyx9o22raqPWWHijCE+cWWp8jUbuqb5YVq7pWLC3Sk+rTjblYqyG9B5pon76+Yq+o/4TMR01ONOl65/BNxvRMaTjmrDxUiYhpauNFDyce1WEZ8KfNmW83RU0EWQThBF0E6Bi6TO0WLKJyixZFkSmTO6Yw3982bQ3S1LZSwqFUr0x+tG5Qyj/AHV5DnyPVhMcRY4p4jIkYjA4YjEHMdkx3VtGvHD3WzJUbl0ZZWxe9LtPi+tSsjEJvD1xuLc1p8h9rjw5mV0N0Kp0FStWwqViA6DNKQIxBHNuvhw5zMws3S7fmaX7NPwCLbyP4akoU+Wd+9myzl+IqudTnjbuQ5hCESjkIQhAAhCEACR19XFRtlPUqr1o489DzU/lkZIwkoycXlbkZRUlh7GSWW8690WmpTVhVpq2FRN4VxgCGHotgRv980WyaTWWrZ2rioBTUY1Nbc1M+iw58ufDGZtpkvy20esP5ayCbEAjE4HDEcDhljOhnaRuIxm+TwsvvOfp3kreUoLmsvC7h1pTfrW6uahUKgGpTXdiEBJGseJ34yDdY7dYiyxjCKhFRjsjM5ub1PcaMsRdY6cRB1lhZFjVxHNxD5TR9b8jEnEdXAmNpp9WsfBDCT8ll8WaFYT0pYFyleu7OWJcpyF3+tL76Dm3/TRa7SOiZi2lNmwp1l4o34X+GM2yoMQZl2l1jwr1VPm1BrfxLgfaDNXDp6ajX3yKrtZimZigjhBEwhBIOY3HtG6LIJ0zE8hVBF0ESQRdRIlEmKIsXRZwgi6CRKJM6Czb7u+Zpeon4BMUUTbLu+apeon4BEvFdo+36DThL8qfs+o4hCESD4IQhADwmGsJRNNx8pH7NfxPK6QY0pcP7SClq39X9iOvxfsqkqejOOW/9Gugz2UXQEfrqv7P+sS9TFcUexnozkZWtx+IpqpjBkmmK/LbR6w/lrIF1lh0vX5ZX9Yfy1kE4nT0H+XHwXyOXrP82Xi/mNXWIOsdOIg4l57FjZxEHEcuIg4ki+LGriSWjVL9azeip8SQPjGDiTejlHBGb0jgOxR8SZGo8RZohzLbda5Sxqu6Ql1UspYhSnHVZa5uXrH8I6YpFmlH08sW5Kg+idRuxt49o9svEi79sIrU3U5MCMeR4HxwM9o1OzmpHlSGuLRgt72fVqk8G6Y7ePt98QQScvqxnAgjB0JxHZuYez2SESdfTlqiIKiwxZBHCCIJHCCTZlkLIIugiKCOEkGZ5CqibTd3zVL1E/CJjCjdNnu/5ql6ifhETcU2j7foNuEedP2fUcQhCJB+EIQgBR9M1xtA/Zr+JpX2SWPS8fKB+zX8TSBdZ0tr+lHwODvn/wCmfiTmgg/XVf2Y/GJd5StBx+uqep/WJdYov/1n7Dp+E/6y9vzMq0tHyyv6w/lrIJxJ/S0fK6/rD8CyCcR9Q/Tj4L5HP1v1p+L+Y2cRBxHLxu80HsRs4iDiOHiDiTRoiN2HjLXddm1Qichv7cz7ZBXbZ9Z8Tku/v4f51S23TQx389w7Jgvq3Z02MbWnqkiwXTRlkWjuEjLps+UsS2fdOXHY4idZNYGKQgBmemt1ajiqo6LdF+psNx7x7pn9qs+o32TvHZym633dq1UZWGKsMD8R1zI74uxqbNTfzhvVuBHBh1GPuHXGVoe6+X9Cu8o+kiGSLpEVBB355YRwq8Rl7o53E0kLJF6cboY4SQZnkOElts+nloVVUU6OCgKPPxwAw9KVFDHCGUVKUKnnrJGFepSzoeC2rp5aPq6P3/8AlFV03r/V0fv/ABlUQxdDKPwlH9oPiFz+9loGmdf0KX3/AIz3/WVf0KX3/jK6rTuR/CUf2lf+Ruv3sdXleLWh9dgoOAXBccMASePbGbz3GcO0vjFRWEY5TlOTlLdjm7L4eyszIqsSNU62OGGOPAx+2nto+ro/f/5SAcxBzISt6c3mS5m2jd1qcdMJYR7eltavUeowAZjiQuOA3AbseyMKkWqGIOZoiklhHmXJ5e4i8bPHDxBhjLUXxG7xBxHFU8v+53ZKP0j3fGDelGqnHLwPbusmGqozO9j75b7ssuWGQkVdNhwGJHSPsHKW667HlOXva/azwtkdDb0tESXuuzZSWiVnpaoisxGkIQhADipT1hhKfpXo9t1xGAqLiUPPmp6jLnG9qs4YdcnCbhJSjuRlFSWGYRa7MQSCCHG4g7jiOBiNFyDNE0p0Y2uL0xhVHcHHI9fI/wCCgVqRBIIKsDgQdxx5GdLa3Sqx9YkurZxeUOEpBhiufFZ6u7PcY2pVCpxG4yToVkqbnwDcDl4GbXhiuSyJoYuhnT3ew83pD2+ESGIz3HlIGecWtx0rRZGjVGiqtImeSHSvOw8ah52HnmCtxFy8TZ4mXnLPDAKJ6zRF2nrNEWaeliRy7RB2jlbO7ZDdzO4QqUUp+ccT/mQkkaYQb5jLZk9Q5xvVbll74taK5bqEbEYyxyUUaYRy8ROEp49kmrqsBYhiOj9Eczz7Ijdl2mpgWGCcPtdnVLbYLDlu3f5uiO+vPQh/we2ltpWWL3dYscJa7usmEa3bYeqTSrgMIlGR7CEIAEIQgAQhCADS2WQMJTdI9F1rbx0agyfn1MOIl9ja02QMJOE5QeqL5kZRUlhmGW2x1KLatRSp4ciOYPEThHmqXtcSVFKuoZevMHmDwMol7aI1aZJpY1F9E7nHxju34hGXKfJ/AVXFjnmhtZLwdPtDkfyMlaVvoVdzgA/a/JpV9qynBgcRmDuIi9O0KeOHbGXkyFE6VSHTKLOboRt6MR94RM3PUGRVu/D3yHo2ll81ivYSI+o35WHEN6wH5SDjNbMyvS+guburD6B7sD+c8/Qq31b+BiqaSNxRT2Ej4xX/AFL/AOv739pHNTuIaIjYWGt9W3eMPfOhddU5gDtI/KKNpGeFMd7H4RvVv6ocgg7ifeZ7+Y+gKMRdbo9Ju5R+ZnlRaFLPDHr6TeHCRla31Gzc4csh4CM6lYDMiSUX1ZbHHookLVehPmjAcznIyrUx3k95iNS18vExSy3dVrbwMF9Jtw7ucJ1Y01ls20rWpUfMRZ8cpLXbcpOBqDsT/l8JJXbcapvA1m9I/kOEsNiuzqiW5v3PyafvHdC0jTXMbWG78t0sd33dlui1hu2StOmFG6KzcFOmFE7hCABCEIAEIQgAQhCABCEIAJ1aIaRlruzqkvCAFHvTR2nV89AeRyI7CN8qtv0JI30n/dff94fCa5VsqtGFe6seEup3FSn5rK5U4y3RjVa57VS+gxHNOkPAfCNv0uou4jfyYYGa7XujqjCvcwOa49oxm6HEpLzkZZ2VORmi3kfRHjOv/JfZ9v8AaXmrozSOdKn/AAgRA6K0fqk9sv8A8nHufwM74ZD7yUw3mfR9s4a8WOWA9suy6MUh/tJ4AxzSuNV81VXsAHunj4mukWex4bTRQko2ipkrnsGA8Y9s2jdVvPIUch0j8PbLyl0x3RujqmafEKsvN5fE1QtKcSqWLRymv0dY823+zKTlnuuT9C6eqSNC7QJgnOU3mTyaVFR2IeyXV1SZs1gC5x0lMDITuRJHgGGU9hCABCEIAEIQgAQhCABCEIAEIQgAQhCABCEIAclAcxE2sqmEIAJNd6mJm6x1T2EAOf8AxY6p2t2L1QhABRbCoiq0FHCEIAdgT2EIAEIQgAQhCABCEIAEIQ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8PEREUEBAPEA8VFRQPEBAQFQ8QEBAQFBAVFBQQFBQXHCYeFxkjGRQUHy8gIycpLCwsFR4xNTAqNSYrLikBCQoKDgwOGg8PGiwlHyQwLCksKSwsKSoqLCwsLSksKS0sLCosLC0pNSosLCwsKTUsKSwpLCwsKSwqKSkpLCwpKf/AABEIAOcA2gMBIgACEQEDEQH/xAAcAAABBQEBAQAAAAAAAAAAAAAAAwQFBgcCAQj/xABHEAACAQEEBgUHCAkEAgMAAAABAgADBAURMQYSEyFBUSJhcYGRBzJScqGx0SQzQlNiorLBFCNzgpKzwuHwFkPS8RVjRFST/8QAGgEAAgMBAQAAAAAAAAAAAAAAAAUCAwQGAf/EADURAAIBAwIDAwoGAwEAAAAAAAABAgMEERIxBSFBE1FxIjJCYYGRobHB8BQjM1LR4RU08ST/2gAMAwEAAhEDEQA/ANxhCEACEIQAIQhAAhCEACEIQAITl6qjMgRrUvakv0gezf7p6k3sRclHdjyEi2v6nwxPdOP9QLyPgPjJ9lPuK+3p/uRLwkQL/XkfCKLfaHj44ieOnNdD1Vqb9JEnCNKd4ociD2ERZbQp4yBannYVhPAZ7AAhCEACEIQAIQhAAhCEACEIQAIQhAAhCEACeExpbrzSkN5xbgoz/tKvfekgRS9eqtKlyJwB6ubHqHhL6dCVTYz1biNPlu+4slqvqkm4HXbkuXjIe2aQPgSWWkgzJIAHax3TLr68p53rZKeAy2tUYntWnw7/AAlLvC9K9oONaq9Q8NY4gdi5DuEcUeGdZGKVWrPrheo1m8vKFYaeONdqzcqQNT7xwX2yv2ryrr/tWUnrquB7FB98zyEZRs6UfWV9mupcavlSth82nZ0/dqN72iB8pd4c6H/5j4yqwlvYU16KPdEe4tqeU63DMWdu1GHuaPrP5V6o+cs1Nh9h3Q+0GUSE8dvSfohoj3GqWLynWN8NotaieZUOvim/2S03ZpDTrDGhXSqOSsGI7VzEwKeo5UgqSGGRBII7CMpnqWFOW38nihp5xeD6ToXwRn4iSdnvMNxxmAXP5Q7ZQwFQi0U+VTdUA6qg3+OMv9waY2a14Cm5Sr9U+Cv+7wbuimvw6UOaL43M4efzRpqVQ2Rncq9mvMjPxk1ZrwBziuUHB4ZvhUjNZiPoTxWBynsgTCEIQAIQhAAhCEACEIQAJDXrfmpitLe2RbML1DmYjfV9Z06Z6nYfhEyXTDTkjWo2Vt+9alZeHNKZ97eHOMbSzlVeX9+JhrXDzoh7yY0p07p2YslPCtafpYklKZ+2eJ+yO/CZneV6VrS+vWdnbhjko5KBuUdkaxSzWZ6rqlNGeoxwVEBZmPIATpaVGFJcveZoxSE4rZrLUqsEpI9RzkiKzse4b5pGjPkgJwe3uVGf6PSI1ux6nDsXxmk3ZdVnsqalno06K8QgALdbNmx6yTMdfiMIcoc38C+NNvcxy6vJLeVfA1Fp2Zf/AHNi/wDAmJ8cJarD5E7OPn7VWqHiKSpSHi2sZouvDXiqpf3E9njwLlTgiqWfyUXSmdGrU63q1f6SI7Hk3uj/AOmne9c/1ywa8NeZ3XrP0372TxHuRWqvkvuhv/ilfUq2gf14SLtnkZu9vm6lqpH1kqL4MuPtl514a89jc147TfvPGovoZFefkWtSYmz2ijWHBagai/j0l9olMvfRq2WM/KLPUpDIORrUz2OuKnxn0hrzx8CCCAQdxBwII5EcZsp8SrR89J/D79xW6UXsfL0AcMtxzB4g85tukXktsVqxaiP0StnjTGNFj9qnkP3cO+ZTpDoparA2FdOiTglVMWpP2NwPUcDHFC7p1uS5PuZRKDRO6N+UOpSwS161WnkKudVPW9Me3tmk2C8gyq9Nw9NhirKcQR1GYFJnRvSirYn6PTok/rKRO4/aX0W6+PGV3NlGouSKsOL1Q3PoSw3ljxkvTqhhumfXTfFOui1KLayHuIPFSOBHKWW77xy3zmK1GVJ4Yxo1lUXrJ+E4pVQwncoLwhCEACEIQAJDX/e2zGoh6ZG8+ivxMkLxtoo0yx7FHNuAmVaaaTmzUyQ2Noq4hPs+lUw5Ddh14TbaW7qyMlzVcVojuyG050tKa1noNg2VaoM1B/2lPPmeGXPDP56zEkkkkneSd5JOZMcXdd9S0VUpUhi7nVHIc2PIAYk9k6unCNOODHGOEOLhuCvbqop0RvzdzjqU19Jj+WZm16L6LWa7kwpDWqkYVK7AbR+oeiv2R345xLR65aVhoilSGJzqVD51R8N7H8hwEk9tEt1cSrPSvN+ZdHkPttDbRjtobaYezJah9tobaMdtDbQ7MNQ+20NtGO2htodmGofbaG2jHbQ20OzDUPttDbRjtobaHZhqH22iNrpU6yMlVFqU2GDI41lYdYjfbQ20FDAajKtN/J81k1q1m1nsubKd70O0/STrzHHnKVPolqmIIOBB3EHeCDmCJkOnmiYsdTaUR8mqHcPqnzNP1TvI7xwju0uXPyJ79GVtEXo1pE9iq4jFqTYCrT9IekOTDh4TXrvvFXValNg1NgGUjiDMKlr0E0j2FTY1D+pqHoE5U6py7my7cDzll3bKrFsr5xeqO5uF3W/KTSNiMZR7HadU4S0Xda8ROUqQdOWljOnNVI6kSUIQlZYEIRnets2NJ244YL6x3CepNvCPG0lllZ0ovUM7AsBTpAknhiBizHsww7jMKv692tdd6hxCno01P0aY80dvE9ZMunlAvY06IpA9OqcW57NTifE4DuMzwCdbZUFThkUpuTc31PAJo/k1ukU6b2hh03xp0+qmp6RHaww/dmeBZsNzoKVnooPo00Hfqgk+JMsu29GldQciZ20NtGW2htor7M81D3bQ20ZbaG2h2Yah7tobaMttPVqY7hvJ3ADMnlPOzDUO9tJSx3PUqIWPQ3dAH6XbyEXua4NXB6wxbNUzC9bcz1SfmCtXSeIe82UqOecik1tZGKsCGGYM420tt43YldcDuYeawzHxHVKdb7K9BtVx2Eeaw5gy+jUjV5dSqrTcOfQU20NtHVw3alo19YsNXVw1SBnjzB5SW/0tR9Kr4p/xhOrCEtLCNKUllFf20NtOb2orRqsikkDDDHDHeoPDtjTbS+MdSTRS3h4Y920aXrY0tNGpSfzXGGPotmrDrBwM520NrJqDTyjzUYrabM1N2Rhgykow+0DgfdEJZNNbOFtlQjJgtTvKgH2gyvskdxlqimepmoaHX4bVQGscatPBKnNt3RfvA8QZdbrteUxDRK9f0a0picKb/qn5YMei3c2HdjNbslbVaIeJW+PKRdby0T09GXyzVdYRaRF12nKS8RjEJV9MLXvSmPXPuH5y0GZxpdeWq9oqfVq2H7i7h/F75ssoaqngZbqWIY7zJ9LLft7VUOOKodkvLBNxPe2se+RirADHPPieZiqLOvS0rBhbxyBUmmXLeQq0KbDMKFYcmUYH498zlVkhdd41KDYrvU+cpyb4HrldWGtFMmaJtobaQ9jvinVG44N6Lbm/v3R3tZk7MhqHu2htoy2seXXd9W0vqUxjxZj5qDmTIySisvY9TcnhCtnR6jBUUsxyA/zKXe5NH1oAM+DVefBOpfjF7muSnZVwXe58+oc26uodU6ve+aVlTWqHefNQec55AfnEte4lWeint8WNKVFU1qn/AMHNrtaUlLVGCqMyfcOZ6pTrbpPXquWohlp0+lgBjuy1qnDDqyiFFLTelXE9Cipwx+gg5L6Tf5ulzsF2U6CalNcF4k7yx5seM80wtvPWZd3RBmdfzeUe/vGlyaQU7SMNy1RmnPrXmPdH1ssSVlKuMR7QeYPAysX9ouyHa2XEEdI01xBU+lT+HhyjjRzS5a2FOuQtXJWyWoeXU3v9kjOimu1o7dV1RKNXD7Or/TH9xXS1maqCdZCVKNxIGtiCOB3iTEITLObm9TNEYqKwig6UVMLVU/c/lrIrbR3pdUwtdX9z+Ush9rOjoQ/Kj4L5CSrLy5eLHu2htpH1bWqDFiFHMyv3vpAXBSliqnczZMw5DkJeqWSvURmklsFa0Oy71GCKeYUYY+OMiGWOmWJMs2xWFgsTGjLNX0evE17PSqE9LV1X9dei3tGPfMtdZcvJ/auhWpn6LCovYwwPtUeMouoKcCbeOa6Go3TaMpYltG6U26qssa1twnGtaW0xynlZJaq2AJmL6a2r5NVPF2Vf4n1j7AZsF5vq0qh5Kx+6ZiGnD/qKY51B7Eb4xvwuOZN+Bhu3ziilIsWVJyixZVnRmGTOlWKos8VYsqyLZS2eqsf2e8Kq/S1hybf7c41VZddDNAHtWrVr6yWbNRk9bs9Fevjw5yitVhSjqmzyEJVJaYhopdFe3t5pp0QcHrcMfRQHNvdx69Tu67aVnQJSXVUZ82PpMeJitmsyUlVKahEUaqqowAHICVLS7TtaGtSsxD18mfNKR5fafqyHHlOeqVat5PTFcu76sbRhTtYapPn97ErpHpXSsg1cVeuR0aeOWOTPyHtPtlbue4q94Pt7SzCkcjkag9FB9Fevw5w0X0Faq36RbtZix1xSfEs5O/Xq4/h8eU0BVAGA3DICEqsLZaKXOXWX8HkITrvXUWF0X8idnsyU1CooVFGCqNwAisIRc3k3hKxpNogtfGpRwWtmVyWr28m6/HnLPCW0qsqUtUWQqU41FiRRbg0xag2wtmK4HVFR9zIfRqcx1/8AcvCOCAQQQd4I3gg8RIPSfRKjbVx3JXA6FUD7rjivu4Sn3PpBabqqbC1Kxo8BmUBPn0j9Jer3HGbZUoXK10uUusfqjEqsrd6anOPSX8k5pnoxUqFq9AGo+A16XFgqgYp14DLjw5TMa96VN4AC8OZ9s3myWynWRXpsHRhirLvB/v1SraYaBpa9arQ1adpzPBK3U3JvtePMXWd9o/Lq7d/d4kLm11+XT93eY9WZmOLEk8zviDLH9ssb0nZKisjqcGVhgQY1ZI/TzsKk+8ausRdY6dYi6ySLosausm9CauraSODIw7wQw9xkQyx9o22raqPWWHijCE+cWWp8jUbuqb5YVq7pWLC3Sk+rTjblYqyG9B5pon76+Yq+o/4TMR01ONOl65/BNxvRMaTjmrDxUiYhpauNFDyce1WEZ8KfNmW83RU0EWQThBF0E6Bi6TO0WLKJyixZFkSmTO6Yw3982bQ3S1LZSwqFUr0x+tG5Qyj/AHV5DnyPVhMcRY4p4jIkYjA4YjEHMdkx3VtGvHD3WzJUbl0ZZWxe9LtPi+tSsjEJvD1xuLc1p8h9rjw5mV0N0Kp0FStWwqViA6DNKQIxBHNuvhw5zMws3S7fmaX7NPwCLbyP4akoU+Wd+9myzl+IqudTnjbuQ5hCESjkIQhAAhCEACR19XFRtlPUqr1o489DzU/lkZIwkoycXlbkZRUlh7GSWW8690WmpTVhVpq2FRN4VxgCGHotgRv980WyaTWWrZ2rioBTUY1Nbc1M+iw58ufDGZtpkvy20esP5ayCbEAjE4HDEcDhljOhnaRuIxm+TwsvvOfp3kreUoLmsvC7h1pTfrW6uahUKgGpTXdiEBJGseJ34yDdY7dYiyxjCKhFRjsjM5ub1PcaMsRdY6cRB1lhZFjVxHNxD5TR9b8jEnEdXAmNpp9WsfBDCT8ll8WaFYT0pYFyleu7OWJcpyF3+tL76Dm3/TRa7SOiZi2lNmwp1l4o34X+GM2yoMQZl2l1jwr1VPm1BrfxLgfaDNXDp6ajX3yKrtZimZigjhBEwhBIOY3HtG6LIJ0zE8hVBF0ESQRdRIlEmKIsXRZwgi6CRKJM6Czb7u+Zpeon4BMUUTbLu+apeon4BEvFdo+36DThL8qfs+o4hCESD4IQhADwmGsJRNNx8pH7NfxPK6QY0pcP7SClq39X9iOvxfsqkqejOOW/9Gugz2UXQEfrqv7P+sS9TFcUexnozkZWtx+IpqpjBkmmK/LbR6w/lrIF1lh0vX5ZX9Yfy1kE4nT0H+XHwXyOXrP82Xi/mNXWIOsdOIg4l57FjZxEHEcuIg4ki+LGriSWjVL9azeip8SQPjGDiTejlHBGb0jgOxR8SZGo8RZohzLbda5Sxqu6Ql1UspYhSnHVZa5uXrH8I6YpFmlH08sW5Kg+idRuxt49o9svEi79sIrU3U5MCMeR4HxwM9o1OzmpHlSGuLRgt72fVqk8G6Y7ePt98QQScvqxnAgjB0JxHZuYez2SESdfTlqiIKiwxZBHCCIJHCCTZlkLIIugiKCOEkGZ5CqibTd3zVL1E/CJjCjdNnu/5ql6ifhETcU2j7foNuEedP2fUcQhCJB+EIQgBR9M1xtA/Zr+JpX2SWPS8fKB+zX8TSBdZ0tr+lHwODvn/wCmfiTmgg/XVf2Y/GJd5StBx+uqep/WJdYov/1n7Dp+E/6y9vzMq0tHyyv6w/lrIJxJ/S0fK6/rD8CyCcR9Q/Tj4L5HP1v1p+L+Y2cRBxHLxu80HsRs4iDiOHiDiTRoiN2HjLXddm1Qichv7cz7ZBXbZ9Z8Tku/v4f51S23TQx389w7Jgvq3Z02MbWnqkiwXTRlkWjuEjLps+UsS2fdOXHY4idZNYGKQgBmemt1ajiqo6LdF+psNx7x7pn9qs+o32TvHZym633dq1UZWGKsMD8R1zI74uxqbNTfzhvVuBHBh1GPuHXGVoe6+X9Cu8o+kiGSLpEVBB355YRwq8Rl7o53E0kLJF6cboY4SQZnkOElts+nloVVUU6OCgKPPxwAw9KVFDHCGUVKUKnnrJGFepSzoeC2rp5aPq6P3/8AlFV03r/V0fv/ABlUQxdDKPwlH9oPiFz+9loGmdf0KX3/AIz3/WVf0KX3/jK6rTuR/CUf2lf+Ruv3sdXleLWh9dgoOAXBccMASePbGbz3GcO0vjFRWEY5TlOTlLdjm7L4eyszIqsSNU62OGGOPAx+2nto+ro/f/5SAcxBzISt6c3mS5m2jd1qcdMJYR7eltavUeowAZjiQuOA3AbseyMKkWqGIOZoiklhHmXJ5e4i8bPHDxBhjLUXxG7xBxHFU8v+53ZKP0j3fGDelGqnHLwPbusmGqozO9j75b7ssuWGQkVdNhwGJHSPsHKW667HlOXva/azwtkdDb0tESXuuzZSWiVnpaoisxGkIQhADipT1hhKfpXo9t1xGAqLiUPPmp6jLnG9qs4YdcnCbhJSjuRlFSWGYRa7MQSCCHG4g7jiOBiNFyDNE0p0Y2uL0xhVHcHHI9fI/wCCgVqRBIIKsDgQdxx5GdLa3Sqx9YkurZxeUOEpBhiufFZ6u7PcY2pVCpxG4yToVkqbnwDcDl4GbXhiuSyJoYuhnT3ew83pD2+ESGIz3HlIGecWtx0rRZGjVGiqtImeSHSvOw8ah52HnmCtxFy8TZ4mXnLPDAKJ6zRF2nrNEWaeliRy7RB2jlbO7ZDdzO4QqUUp+ccT/mQkkaYQb5jLZk9Q5xvVbll74taK5bqEbEYyxyUUaYRy8ROEp49kmrqsBYhiOj9Eczz7Ijdl2mpgWGCcPtdnVLbYLDlu3f5uiO+vPQh/we2ltpWWL3dYscJa7usmEa3bYeqTSrgMIlGR7CEIAEIQgAQhCADS2WQMJTdI9F1rbx0agyfn1MOIl9ja02QMJOE5QeqL5kZRUlhmGW2x1KLatRSp4ciOYPEThHmqXtcSVFKuoZevMHmDwMol7aI1aZJpY1F9E7nHxju34hGXKfJ/AVXFjnmhtZLwdPtDkfyMlaVvoVdzgA/a/JpV9qynBgcRmDuIi9O0KeOHbGXkyFE6VSHTKLOboRt6MR94RM3PUGRVu/D3yHo2ll81ivYSI+o35WHEN6wH5SDjNbMyvS+guburD6B7sD+c8/Qq31b+BiqaSNxRT2Ej4xX/AFL/AOv739pHNTuIaIjYWGt9W3eMPfOhddU5gDtI/KKNpGeFMd7H4RvVv6ocgg7ifeZ7+Y+gKMRdbo9Ju5R+ZnlRaFLPDHr6TeHCRla31Gzc4csh4CM6lYDMiSUX1ZbHHookLVehPmjAcznIyrUx3k95iNS18vExSy3dVrbwMF9Jtw7ucJ1Y01ls20rWpUfMRZ8cpLXbcpOBqDsT/l8JJXbcapvA1m9I/kOEsNiuzqiW5v3PyafvHdC0jTXMbWG78t0sd33dlui1hu2StOmFG6KzcFOmFE7hCABCEIAEIQgAQhCABCEIAJ1aIaRlruzqkvCAFHvTR2nV89AeRyI7CN8qtv0JI30n/dff94fCa5VsqtGFe6seEup3FSn5rK5U4y3RjVa57VS+gxHNOkPAfCNv0uou4jfyYYGa7XujqjCvcwOa49oxm6HEpLzkZZ2VORmi3kfRHjOv/JfZ9v8AaXmrozSOdKn/AAgRA6K0fqk9sv8A8nHufwM74ZD7yUw3mfR9s4a8WOWA9suy6MUh/tJ4AxzSuNV81VXsAHunj4mukWex4bTRQko2ipkrnsGA8Y9s2jdVvPIUch0j8PbLyl0x3RujqmafEKsvN5fE1QtKcSqWLRymv0dY823+zKTlnuuT9C6eqSNC7QJgnOU3mTyaVFR2IeyXV1SZs1gC5x0lMDITuRJHgGGU9hCABCEIAEIQgAQhCABCEIAEIQgAQhCABCEIAclAcxE2sqmEIAJNd6mJm6x1T2EAOf8AxY6p2t2L1QhABRbCoiq0FHCEIAdgT2EIAEIQgAQhCABCEIAEIQ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g8PEREUEBAPEA8VFRQPEBAQFQ8QEBAQFBAVFBQQFBQXHCYeFxkjGRQUHy8gIycpLCwsFR4xNTAqNSYrLikBCQoKDgwOGg8PGiwlHyQwLCksKSwsKSoqLCwsLSksKS0sLCosLC0pNSosLCwsKTUsKSwpLCwsKSwqKSkpLCwpKf/AABEIAOcA2gMBIgACEQEDEQH/xAAcAAABBQEBAQAAAAAAAAAAAAAAAwQFBgcCAQj/xABHEAACAQEEBgUHCAkEAgMAAAABAgADBAURMQYSEyFBUSJhcYGRBzJScqGx0SQzQlNiorLBFCNzgpKzwuHwFkPS8RVjRFST/8QAGgEAAgMBAQAAAAAAAAAAAAAAAAUCAwQGAf/EADURAAIBAwIDAwoGAwEAAAAAAAABAgMEERIxBSFBE1FxIjJCYYGRobHB8BQjM1LR4RU08ST/2gAMAwEAAhEDEQA/ANxhCEACEIQAIQhAAhCEACEIQAITl6qjMgRrUvakv0gezf7p6k3sRclHdjyEi2v6nwxPdOP9QLyPgPjJ9lPuK+3p/uRLwkQL/XkfCKLfaHj44ieOnNdD1Vqb9JEnCNKd4ociD2ERZbQp4yBannYVhPAZ7AAhCEACEIQAIQhAAhCEACEIQAIQhAAhCEACeExpbrzSkN5xbgoz/tKvfekgRS9eqtKlyJwB6ubHqHhL6dCVTYz1biNPlu+4slqvqkm4HXbkuXjIe2aQPgSWWkgzJIAHax3TLr68p53rZKeAy2tUYntWnw7/AAlLvC9K9oONaq9Q8NY4gdi5DuEcUeGdZGKVWrPrheo1m8vKFYaeONdqzcqQNT7xwX2yv2ryrr/tWUnrquB7FB98zyEZRs6UfWV9mupcavlSth82nZ0/dqN72iB8pd4c6H/5j4yqwlvYU16KPdEe4tqeU63DMWdu1GHuaPrP5V6o+cs1Nh9h3Q+0GUSE8dvSfohoj3GqWLynWN8NotaieZUOvim/2S03ZpDTrDGhXSqOSsGI7VzEwKeo5UgqSGGRBII7CMpnqWFOW38nihp5xeD6ToXwRn4iSdnvMNxxmAXP5Q7ZQwFQi0U+VTdUA6qg3+OMv9waY2a14Cm5Sr9U+Cv+7wbuimvw6UOaL43M4efzRpqVQ2Rncq9mvMjPxk1ZrwBziuUHB4ZvhUjNZiPoTxWBynsgTCEIQAIQhAAhCEACEIQAJDXrfmpitLe2RbML1DmYjfV9Z06Z6nYfhEyXTDTkjWo2Vt+9alZeHNKZ97eHOMbSzlVeX9+JhrXDzoh7yY0p07p2YslPCtafpYklKZ+2eJ+yO/CZneV6VrS+vWdnbhjko5KBuUdkaxSzWZ6rqlNGeoxwVEBZmPIATpaVGFJcveZoxSE4rZrLUqsEpI9RzkiKzse4b5pGjPkgJwe3uVGf6PSI1ux6nDsXxmk3ZdVnsqalno06K8QgALdbNmx6yTMdfiMIcoc38C+NNvcxy6vJLeVfA1Fp2Zf/AHNi/wDAmJ8cJarD5E7OPn7VWqHiKSpSHi2sZouvDXiqpf3E9njwLlTgiqWfyUXSmdGrU63q1f6SI7Hk3uj/AOmne9c/1ywa8NeZ3XrP0372TxHuRWqvkvuhv/ilfUq2gf14SLtnkZu9vm6lqpH1kqL4MuPtl514a89jc147TfvPGovoZFefkWtSYmz2ijWHBagai/j0l9olMvfRq2WM/KLPUpDIORrUz2OuKnxn0hrzx8CCCAQdxBwII5EcZsp8SrR89J/D79xW6UXsfL0AcMtxzB4g85tukXktsVqxaiP0StnjTGNFj9qnkP3cO+ZTpDoparA2FdOiTglVMWpP2NwPUcDHFC7p1uS5PuZRKDRO6N+UOpSwS161WnkKudVPW9Me3tmk2C8gyq9Nw9NhirKcQR1GYFJnRvSirYn6PTok/rKRO4/aX0W6+PGV3NlGouSKsOL1Q3PoSw3ljxkvTqhhumfXTfFOui1KLayHuIPFSOBHKWW77xy3zmK1GVJ4Yxo1lUXrJ+E4pVQwncoLwhCEACEIQAJDX/e2zGoh6ZG8+ivxMkLxtoo0yx7FHNuAmVaaaTmzUyQ2Noq4hPs+lUw5Ddh14TbaW7qyMlzVcVojuyG050tKa1noNg2VaoM1B/2lPPmeGXPDP56zEkkkkneSd5JOZMcXdd9S0VUpUhi7nVHIc2PIAYk9k6unCNOODHGOEOLhuCvbqop0RvzdzjqU19Jj+WZm16L6LWa7kwpDWqkYVK7AbR+oeiv2R345xLR65aVhoilSGJzqVD51R8N7H8hwEk9tEt1cSrPSvN+ZdHkPttDbRjtobaYezJah9tobaMdtDbQ7MNQ+20NtGO2htodmGofbaG2jHbQ20OzDUPttDbRjtobaHZhqH22iNrpU6yMlVFqU2GDI41lYdYjfbQ20FDAajKtN/J81k1q1m1nsubKd70O0/STrzHHnKVPolqmIIOBB3EHeCDmCJkOnmiYsdTaUR8mqHcPqnzNP1TvI7xwju0uXPyJ79GVtEXo1pE9iq4jFqTYCrT9IekOTDh4TXrvvFXValNg1NgGUjiDMKlr0E0j2FTY1D+pqHoE5U6py7my7cDzll3bKrFsr5xeqO5uF3W/KTSNiMZR7HadU4S0Xda8ROUqQdOWljOnNVI6kSUIQlZYEIRnets2NJ244YL6x3CepNvCPG0lllZ0ovUM7AsBTpAknhiBizHsww7jMKv692tdd6hxCno01P0aY80dvE9ZMunlAvY06IpA9OqcW57NTifE4DuMzwCdbZUFThkUpuTc31PAJo/k1ukU6b2hh03xp0+qmp6RHaww/dmeBZsNzoKVnooPo00Hfqgk+JMsu29GldQciZ20NtGW2htor7M81D3bQ20ZbaG2h2Yah7tobaMttPVqY7hvJ3ADMnlPOzDUO9tJSx3PUqIWPQ3dAH6XbyEXua4NXB6wxbNUzC9bcz1SfmCtXSeIe82UqOecik1tZGKsCGGYM420tt43YldcDuYeawzHxHVKdb7K9BtVx2Eeaw5gy+jUjV5dSqrTcOfQU20NtHVw3alo19YsNXVw1SBnjzB5SW/0tR9Kr4p/xhOrCEtLCNKUllFf20NtOb2orRqsikkDDDHDHeoPDtjTbS+MdSTRS3h4Y920aXrY0tNGpSfzXGGPotmrDrBwM520NrJqDTyjzUYrabM1N2Rhgykow+0DgfdEJZNNbOFtlQjJgtTvKgH2gyvskdxlqimepmoaHX4bVQGscatPBKnNt3RfvA8QZdbrteUxDRK9f0a0picKb/qn5YMei3c2HdjNbslbVaIeJW+PKRdby0T09GXyzVdYRaRF12nKS8RjEJV9MLXvSmPXPuH5y0GZxpdeWq9oqfVq2H7i7h/F75ssoaqngZbqWIY7zJ9LLft7VUOOKodkvLBNxPe2se+RirADHPPieZiqLOvS0rBhbxyBUmmXLeQq0KbDMKFYcmUYH498zlVkhdd41KDYrvU+cpyb4HrldWGtFMmaJtobaQ9jvinVG44N6Lbm/v3R3tZk7MhqHu2htoy2seXXd9W0vqUxjxZj5qDmTIySisvY9TcnhCtnR6jBUUsxyA/zKXe5NH1oAM+DVefBOpfjF7muSnZVwXe58+oc26uodU6ve+aVlTWqHefNQec55AfnEte4lWeint8WNKVFU1qn/AMHNrtaUlLVGCqMyfcOZ6pTrbpPXquWohlp0+lgBjuy1qnDDqyiFFLTelXE9Cipwx+gg5L6Tf5ulzsF2U6CalNcF4k7yx5seM80wtvPWZd3RBmdfzeUe/vGlyaQU7SMNy1RmnPrXmPdH1ssSVlKuMR7QeYPAysX9ouyHa2XEEdI01xBU+lT+HhyjjRzS5a2FOuQtXJWyWoeXU3v9kjOimu1o7dV1RKNXD7Or/TH9xXS1maqCdZCVKNxIGtiCOB3iTEITLObm9TNEYqKwig6UVMLVU/c/lrIrbR3pdUwtdX9z+Ush9rOjoQ/Kj4L5CSrLy5eLHu2htpH1bWqDFiFHMyv3vpAXBSliqnczZMw5DkJeqWSvURmklsFa0Oy71GCKeYUYY+OMiGWOmWJMs2xWFgsTGjLNX0evE17PSqE9LV1X9dei3tGPfMtdZcvJ/auhWpn6LCovYwwPtUeMouoKcCbeOa6Go3TaMpYltG6U26qssa1twnGtaW0xynlZJaq2AJmL6a2r5NVPF2Vf4n1j7AZsF5vq0qh5Kx+6ZiGnD/qKY51B7Eb4xvwuOZN+Bhu3ziilIsWVJyixZVnRmGTOlWKos8VYsqyLZS2eqsf2e8Kq/S1hybf7c41VZddDNAHtWrVr6yWbNRk9bs9Fevjw5yitVhSjqmzyEJVJaYhopdFe3t5pp0QcHrcMfRQHNvdx69Tu67aVnQJSXVUZ82PpMeJitmsyUlVKahEUaqqowAHICVLS7TtaGtSsxD18mfNKR5fafqyHHlOeqVat5PTFcu76sbRhTtYapPn97ErpHpXSsg1cVeuR0aeOWOTPyHtPtlbue4q94Pt7SzCkcjkag9FB9Fevw5w0X0Faq36RbtZix1xSfEs5O/Xq4/h8eU0BVAGA3DICEqsLZaKXOXWX8HkITrvXUWF0X8idnsyU1CooVFGCqNwAisIRc3k3hKxpNogtfGpRwWtmVyWr28m6/HnLPCW0qsqUtUWQqU41FiRRbg0xag2wtmK4HVFR9zIfRqcx1/8AcvCOCAQQQd4I3gg8RIPSfRKjbVx3JXA6FUD7rjivu4Sn3PpBabqqbC1Kxo8BmUBPn0j9Jer3HGbZUoXK10uUusfqjEqsrd6anOPSX8k5pnoxUqFq9AGo+A16XFgqgYp14DLjw5TMa96VN4AC8OZ9s3myWynWRXpsHRhirLvB/v1SraYaBpa9arQ1adpzPBK3U3JvtePMXWd9o/Lq7d/d4kLm11+XT93eY9WZmOLEk8zviDLH9ssb0nZKisjqcGVhgQY1ZI/TzsKk+8ausRdY6dYi6ySLosausm9CauraSODIw7wQw9xkQyx9o22raqPWWHijCE+cWWp8jUbuqb5YVq7pWLC3Sk+rTjblYqyG9B5pon76+Yq+o/4TMR01ONOl65/BNxvRMaTjmrDxUiYhpauNFDyce1WEZ8KfNmW83RU0EWQThBF0E6Bi6TO0WLKJyixZFkSmTO6Yw3982bQ3S1LZSwqFUr0x+tG5Qyj/AHV5DnyPVhMcRY4p4jIkYjA4YjEHMdkx3VtGvHD3WzJUbl0ZZWxe9LtPi+tSsjEJvD1xuLc1p8h9rjw5mV0N0Kp0FStWwqViA6DNKQIxBHNuvhw5zMws3S7fmaX7NPwCLbyP4akoU+Wd+9myzl+IqudTnjbuQ5hCESjkIQhAAhCEACR19XFRtlPUqr1o489DzU/lkZIwkoycXlbkZRUlh7GSWW8690WmpTVhVpq2FRN4VxgCGHotgRv980WyaTWWrZ2rioBTUY1Nbc1M+iw58ufDGZtpkvy20esP5ayCbEAjE4HDEcDhljOhnaRuIxm+TwsvvOfp3kreUoLmsvC7h1pTfrW6uahUKgGpTXdiEBJGseJ34yDdY7dYiyxjCKhFRjsjM5ub1PcaMsRdY6cRB1lhZFjVxHNxD5TR9b8jEnEdXAmNpp9WsfBDCT8ll8WaFYT0pYFyleu7OWJcpyF3+tL76Dm3/TRa7SOiZi2lNmwp1l4o34X+GM2yoMQZl2l1jwr1VPm1BrfxLgfaDNXDp6ajX3yKrtZimZigjhBEwhBIOY3HtG6LIJ0zE8hVBF0ESQRdRIlEmKIsXRZwgi6CRKJM6Czb7u+Zpeon4BMUUTbLu+apeon4BEvFdo+36DThL8qfs+o4hCESD4IQhADwmGsJRNNx8pH7NfxPK6QY0pcP7SClq39X9iOvxfsqkqejOOW/9Gugz2UXQEfrqv7P+sS9TFcUexnozkZWtx+IpqpjBkmmK/LbR6w/lrIF1lh0vX5ZX9Yfy1kE4nT0H+XHwXyOXrP82Xi/mNXWIOsdOIg4l57FjZxEHEcuIg4ki+LGriSWjVL9azeip8SQPjGDiTejlHBGb0jgOxR8SZGo8RZohzLbda5Sxqu6Ql1UspYhSnHVZa5uXrH8I6YpFmlH08sW5Kg+idRuxt49o9svEi79sIrU3U5MCMeR4HxwM9o1OzmpHlSGuLRgt72fVqk8G6Y7ePt98QQScvqxnAgjB0JxHZuYez2SESdfTlqiIKiwxZBHCCIJHCCTZlkLIIugiKCOEkGZ5CqibTd3zVL1E/CJjCjdNnu/5ql6ifhETcU2j7foNuEedP2fUcQhCJB+EIQgBR9M1xtA/Zr+JpX2SWPS8fKB+zX8TSBdZ0tr+lHwODvn/wCmfiTmgg/XVf2Y/GJd5StBx+uqep/WJdYov/1n7Dp+E/6y9vzMq0tHyyv6w/lrIJxJ/S0fK6/rD8CyCcR9Q/Tj4L5HP1v1p+L+Y2cRBxHLxu80HsRs4iDiOHiDiTRoiN2HjLXddm1Qichv7cz7ZBXbZ9Z8Tku/v4f51S23TQx389w7Jgvq3Z02MbWnqkiwXTRlkWjuEjLps+UsS2fdOXHY4idZNYGKQgBmemt1ajiqo6LdF+psNx7x7pn9qs+o32TvHZym633dq1UZWGKsMD8R1zI74uxqbNTfzhvVuBHBh1GPuHXGVoe6+X9Cu8o+kiGSLpEVBB355YRwq8Rl7o53E0kLJF6cboY4SQZnkOElts+nloVVUU6OCgKPPxwAw9KVFDHCGUVKUKnnrJGFepSzoeC2rp5aPq6P3/8AlFV03r/V0fv/ABlUQxdDKPwlH9oPiFz+9loGmdf0KX3/AIz3/WVf0KX3/jK6rTuR/CUf2lf+Ruv3sdXleLWh9dgoOAXBccMASePbGbz3GcO0vjFRWEY5TlOTlLdjm7L4eyszIqsSNU62OGGOPAx+2nto+ro/f/5SAcxBzISt6c3mS5m2jd1qcdMJYR7eltavUeowAZjiQuOA3AbseyMKkWqGIOZoiklhHmXJ5e4i8bPHDxBhjLUXxG7xBxHFU8v+53ZKP0j3fGDelGqnHLwPbusmGqozO9j75b7ssuWGQkVdNhwGJHSPsHKW667HlOXva/azwtkdDb0tESXuuzZSWiVnpaoisxGkIQhADipT1hhKfpXo9t1xGAqLiUPPmp6jLnG9qs4YdcnCbhJSjuRlFSWGYRa7MQSCCHG4g7jiOBiNFyDNE0p0Y2uL0xhVHcHHI9fI/wCCgVqRBIIKsDgQdxx5GdLa3Sqx9YkurZxeUOEpBhiufFZ6u7PcY2pVCpxG4yToVkqbnwDcDl4GbXhiuSyJoYuhnT3ew83pD2+ESGIz3HlIGecWtx0rRZGjVGiqtImeSHSvOw8ah52HnmCtxFy8TZ4mXnLPDAKJ6zRF2nrNEWaeliRy7RB2jlbO7ZDdzO4QqUUp+ccT/mQkkaYQb5jLZk9Q5xvVbll74taK5bqEbEYyxyUUaYRy8ROEp49kmrqsBYhiOj9Eczz7Ijdl2mpgWGCcPtdnVLbYLDlu3f5uiO+vPQh/we2ltpWWL3dYscJa7usmEa3bYeqTSrgMIlGR7CEIAEIQgAQhCADS2WQMJTdI9F1rbx0agyfn1MOIl9ja02QMJOE5QeqL5kZRUlhmGW2x1KLatRSp4ciOYPEThHmqXtcSVFKuoZevMHmDwMol7aI1aZJpY1F9E7nHxju34hGXKfJ/AVXFjnmhtZLwdPtDkfyMlaVvoVdzgA/a/JpV9qynBgcRmDuIi9O0KeOHbGXkyFE6VSHTKLOboRt6MR94RM3PUGRVu/D3yHo2ll81ivYSI+o35WHEN6wH5SDjNbMyvS+guburD6B7sD+c8/Qq31b+BiqaSNxRT2Ej4xX/AFL/AOv739pHNTuIaIjYWGt9W3eMPfOhddU5gDtI/KKNpGeFMd7H4RvVv6ocgg7ifeZ7+Y+gKMRdbo9Ju5R+ZnlRaFLPDHr6TeHCRla31Gzc4csh4CM6lYDMiSUX1ZbHHookLVehPmjAcznIyrUx3k95iNS18vExSy3dVrbwMF9Jtw7ucJ1Y01ls20rWpUfMRZ8cpLXbcpOBqDsT/l8JJXbcapvA1m9I/kOEsNiuzqiW5v3PyafvHdC0jTXMbWG78t0sd33dlui1hu2StOmFG6KzcFOmFE7hCABCEIAEIQgAQhCABCEIAJ1aIaRlruzqkvCAFHvTR2nV89AeRyI7CN8qtv0JI30n/dff94fCa5VsqtGFe6seEup3FSn5rK5U4y3RjVa57VS+gxHNOkPAfCNv0uou4jfyYYGa7XujqjCvcwOa49oxm6HEpLzkZZ2VORmi3kfRHjOv/JfZ9v8AaXmrozSOdKn/AAgRA6K0fqk9sv8A8nHufwM74ZD7yUw3mfR9s4a8WOWA9suy6MUh/tJ4AxzSuNV81VXsAHunj4mukWex4bTRQko2ipkrnsGA8Y9s2jdVvPIUch0j8PbLyl0x3RujqmafEKsvN5fE1QtKcSqWLRymv0dY823+zKTlnuuT9C6eqSNC7QJgnOU3mTyaVFR2IeyXV1SZs1gC5x0lMDITuRJHgGGU9hCABCEIAEIQgAQhCABCEIAEIQgAQhCABCEIAclAcxE2sqmEIAJNd6mJm6x1T2EAOf8AxY6p2t2L1QhABRbCoiq0FHCEIAdgT2EIAEIQgAQhCABCEIAEIQ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352800" y="0"/>
            <a:ext cx="5791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Contoh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: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Periode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Wisuda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3 – Semester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Ganjil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2013/2014 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tgl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. 19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Juli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2014</a:t>
            </a:r>
          </a:p>
        </p:txBody>
      </p:sp>
      <p:pic>
        <p:nvPicPr>
          <p:cNvPr id="1033" name="Picture 9" descr="C:\Users\Meliana\Desktop\downloa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143823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Daftar Ujian Khusus (1)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encrypted-tbn3.gstatic.com/images?q=tbn:ANd9GcRPMQTthlQAE1kzx7JS6GXKOwhZfUrEb-R0kRTXfnH-ktJ3fxc7"/>
          <p:cNvPicPr>
            <a:picLocks noChangeAspect="1" noChangeArrowheads="1"/>
          </p:cNvPicPr>
          <p:nvPr/>
        </p:nvPicPr>
        <p:blipFill>
          <a:blip r:embed="rId2" cstate="print"/>
          <a:srcRect l="3493" t="3636" r="2183" b="1818"/>
          <a:stretch>
            <a:fillRect/>
          </a:stretch>
        </p:blipFill>
        <p:spPr bwMode="auto">
          <a:xfrm>
            <a:off x="381000" y="1447800"/>
            <a:ext cx="20574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2209800"/>
            <a:ext cx="601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  <a:hlinkClick r:id="rId3"/>
              </a:rPr>
              <a:t>http://if.itmaranatha.org/images/attachment/Form%20Ujian%20Khusus%20Mahasiswa.xls</a:t>
            </a:r>
            <a:endParaRPr lang="en-US" sz="2400"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[1] Download Formulir Ujian Khusus</a:t>
            </a:r>
            <a:endParaRPr lang="en-US" sz="240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 r="60176" b="30208"/>
          <a:stretch>
            <a:fillRect/>
          </a:stretch>
        </p:blipFill>
        <p:spPr bwMode="auto">
          <a:xfrm>
            <a:off x="2819400" y="3048000"/>
            <a:ext cx="355751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572000" y="5638800"/>
            <a:ext cx="21336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706384">
            <a:off x="6422908" y="4825249"/>
            <a:ext cx="1219200" cy="1214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696200" y="4191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Klik disini:</a:t>
            </a:r>
            <a:endParaRPr lang="en-US" sz="2400" smtClean="0">
              <a:latin typeface="Tw Cen MT" pitchFamily="34" charset="0"/>
              <a:hlinkClick r:id="rId5" action="ppaction://hlinksldjump"/>
            </a:endParaRPr>
          </a:p>
          <a:p>
            <a:r>
              <a:rPr lang="en-US" sz="2400" b="1" smtClean="0">
                <a:latin typeface="Rockwell" pitchFamily="18" charset="0"/>
                <a:hlinkClick r:id="rId5" action="ppaction://hlinksldjump"/>
              </a:rPr>
              <a:t>Lihat </a:t>
            </a:r>
            <a:r>
              <a:rPr lang="en-US" sz="2400" b="1" smtClean="0">
                <a:latin typeface="Rockwell" pitchFamily="18" charset="0"/>
              </a:rPr>
              <a:t>Contoh</a:t>
            </a:r>
            <a:endParaRPr lang="en-US" sz="2400" b="1">
              <a:latin typeface="Rockwell" pitchFamily="18" charset="0"/>
            </a:endParaRPr>
          </a:p>
        </p:txBody>
      </p:sp>
      <p:pic>
        <p:nvPicPr>
          <p:cNvPr id="15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Daftar Ujian Khusus (1)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encrypted-tbn3.gstatic.com/images?q=tbn:ANd9GcRPMQTthlQAE1kzx7JS6GXKOwhZfUrEb-R0kRTXfnH-ktJ3fxc7"/>
          <p:cNvPicPr>
            <a:picLocks noChangeAspect="1" noChangeArrowheads="1"/>
          </p:cNvPicPr>
          <p:nvPr/>
        </p:nvPicPr>
        <p:blipFill>
          <a:blip r:embed="rId2" cstate="print"/>
          <a:srcRect l="3493" t="3636" r="2183" b="1818"/>
          <a:stretch>
            <a:fillRect/>
          </a:stretch>
        </p:blipFill>
        <p:spPr bwMode="auto">
          <a:xfrm>
            <a:off x="381000" y="1447800"/>
            <a:ext cx="205740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[1] Download Formulir Ujian Khusus</a:t>
            </a:r>
            <a:endParaRPr lang="en-US" sz="2400"/>
          </a:p>
        </p:txBody>
      </p:sp>
      <p:pic>
        <p:nvPicPr>
          <p:cNvPr id="12" name="Picture 5" descr="http://www.clker.com/cliparts/x/0/p/o/d/v/next-arrow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738108"/>
            <a:ext cx="1019175" cy="104369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187892"/>
            <a:ext cx="4800600" cy="451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1494"/>
            <a:ext cx="4933950" cy="480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Daftar Ujian Khusus (2)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[2]  Baca bagian CATATAN  &amp; Isi Form </a:t>
            </a:r>
            <a:r>
              <a:rPr lang="en-US" sz="2400" smtClean="0">
                <a:hlinkClick r:id="rId3" action="ppaction://hlinksldjump"/>
              </a:rPr>
              <a:t>Point [1]</a:t>
            </a:r>
            <a:endParaRPr lang="en-US" sz="240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086600" y="3055203"/>
            <a:ext cx="1447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w Cen MT" pitchFamily="34" charset="0"/>
              </a:rPr>
              <a:t>Contoh Pengisian</a:t>
            </a:r>
            <a:endParaRPr lang="en-US" sz="2400"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21868"/>
            <a:ext cx="21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Tanda tangan mhs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4416" y="609600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Harus ada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178076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w Cen MT" pitchFamily="34" charset="0"/>
              </a:rPr>
              <a:t>Pengisian formulir wajib diketik untuk memastikan tulisan terbaca dengan jelas</a:t>
            </a:r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.</a:t>
            </a:r>
          </a:p>
          <a:p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Lalu PRINT</a:t>
            </a:r>
          </a:p>
          <a:p>
            <a:endParaRPr lang="en-US" b="1">
              <a:solidFill>
                <a:schemeClr val="tx2"/>
              </a:solidFill>
              <a:latin typeface="Tw Cen MT" pitchFamily="34" charset="0"/>
            </a:endParaRPr>
          </a:p>
          <a:p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(Kecuali ttd. mhs dan tanggal pengajuan – boleh tulisan tangan)</a:t>
            </a:r>
            <a:r>
              <a:rPr lang="en-US" b="1">
                <a:solidFill>
                  <a:schemeClr val="tx2"/>
                </a:solidFill>
                <a:latin typeface="Tw Cen MT" pitchFamily="34" charset="0"/>
              </a:rPr>
              <a:t/>
            </a:r>
            <a:br>
              <a:rPr lang="en-US" b="1">
                <a:solidFill>
                  <a:schemeClr val="tx2"/>
                </a:solidFill>
                <a:latin typeface="Tw Cen MT" pitchFamily="34" charset="0"/>
              </a:rPr>
            </a:br>
            <a:endParaRPr lang="en-US" b="1">
              <a:solidFill>
                <a:schemeClr val="tx2"/>
              </a:solidFill>
              <a:latin typeface="Tw Cen MT" pitchFamily="34" charset="0"/>
            </a:endParaRPr>
          </a:p>
        </p:txBody>
      </p:sp>
      <p:pic>
        <p:nvPicPr>
          <p:cNvPr id="13" name="Picture 5" descr="http://www.clker.com/cliparts/x/0/p/o/d/v/next-arrow-m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738108"/>
            <a:ext cx="1019175" cy="1043691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Contoh : Periode Wisuda 3 – Semester Ganjil 2013/2014  tgl. 19 Juli 2014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143000"/>
            <a:ext cx="2290483" cy="21555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Daftar Ujian Khusus (3)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[3] Serahkan ke TU IT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667000" y="2133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Form yang sudah diisi lengkap diserahkan ke</a:t>
            </a:r>
            <a:r>
              <a:rPr lang="en-US" sz="2400" smtClean="0"/>
              <a:t> TU Fakultas-IT (Ibu Adriani D.H.)</a:t>
            </a:r>
            <a:endParaRPr lang="en-US" sz="2400">
              <a:latin typeface="Tw Cen MT" pitchFamily="34" charset="0"/>
            </a:endParaRPr>
          </a:p>
        </p:txBody>
      </p:sp>
      <p:pic>
        <p:nvPicPr>
          <p:cNvPr id="19458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765" y="3048000"/>
            <a:ext cx="2735035" cy="2743200"/>
          </a:xfrm>
          <a:prstGeom prst="rect">
            <a:avLst/>
          </a:prstGeom>
          <a:noFill/>
        </p:spPr>
      </p:pic>
      <p:pic>
        <p:nvPicPr>
          <p:cNvPr id="19459" name="Picture 3" descr="C:\Users\Meliana\Downloads\Foto.jpg"/>
          <p:cNvPicPr>
            <a:picLocks noChangeAspect="1" noChangeArrowheads="1"/>
          </p:cNvPicPr>
          <p:nvPr/>
        </p:nvPicPr>
        <p:blipFill>
          <a:blip r:embed="rId3" cstate="print"/>
          <a:srcRect r="68750" b="72222"/>
          <a:stretch>
            <a:fillRect/>
          </a:stretch>
        </p:blipFill>
        <p:spPr bwMode="auto">
          <a:xfrm>
            <a:off x="457200" y="1193800"/>
            <a:ext cx="1905000" cy="254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5039" y="3733800"/>
            <a:ext cx="197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w Cen MT" pitchFamily="34" charset="0"/>
              </a:rPr>
              <a:t>Ibu Adriani D. H.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6127" y="3810000"/>
            <a:ext cx="954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s/d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  <p:pic>
        <p:nvPicPr>
          <p:cNvPr id="20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2735035" cy="2743200"/>
          </a:xfrm>
          <a:prstGeom prst="rect">
            <a:avLst/>
          </a:prstGeom>
          <a:noFill/>
        </p:spPr>
      </p:pic>
      <p:pic>
        <p:nvPicPr>
          <p:cNvPr id="21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 l="25223" t="43590" r="30251" b="33618"/>
          <a:stretch>
            <a:fillRect/>
          </a:stretch>
        </p:blipFill>
        <p:spPr bwMode="auto">
          <a:xfrm flipH="1">
            <a:off x="6934200" y="4191000"/>
            <a:ext cx="1327150" cy="609600"/>
          </a:xfrm>
          <a:prstGeom prst="rect">
            <a:avLst/>
          </a:prstGeom>
          <a:noFill/>
        </p:spPr>
      </p:pic>
      <p:pic>
        <p:nvPicPr>
          <p:cNvPr id="22" name="Picture 2" descr="http://www.diplomatic.lv/sites/default/files/editor/stock-photo-14860567-eight-o-clock.jpg"/>
          <p:cNvPicPr>
            <a:picLocks noChangeAspect="1" noChangeArrowheads="1"/>
          </p:cNvPicPr>
          <p:nvPr/>
        </p:nvPicPr>
        <p:blipFill>
          <a:blip r:embed="rId2" cstate="print"/>
          <a:srcRect l="64636" t="40741" r="30251" b="33618"/>
          <a:stretch>
            <a:fillRect/>
          </a:stretch>
        </p:blipFill>
        <p:spPr bwMode="auto">
          <a:xfrm flipH="1">
            <a:off x="6858000" y="4114800"/>
            <a:ext cx="152400" cy="685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19400" y="5943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Klik </a:t>
            </a:r>
            <a:r>
              <a:rPr lang="en-US" sz="2400" b="1" smtClean="0">
                <a:latin typeface="Rockwell" pitchFamily="18" charset="0"/>
                <a:hlinkClick r:id="rId5" action="ppaction://hlinksldjump"/>
              </a:rPr>
              <a:t>DISINI</a:t>
            </a:r>
            <a:r>
              <a:rPr lang="en-US" sz="2400" smtClean="0">
                <a:latin typeface="Tw Cen MT" pitchFamily="34" charset="0"/>
                <a:hlinkClick r:id="rId5" action="ppaction://hlinksldjump"/>
              </a:rPr>
              <a:t> </a:t>
            </a:r>
            <a:r>
              <a:rPr lang="en-US" sz="2400" smtClean="0">
                <a:latin typeface="Tw Cen MT" pitchFamily="34" charset="0"/>
              </a:rPr>
              <a:t>untuk melihat</a:t>
            </a:r>
          </a:p>
          <a:p>
            <a:r>
              <a:rPr lang="en-US" sz="2400" smtClean="0">
                <a:latin typeface="Tw Cen MT" pitchFamily="34" charset="0"/>
              </a:rPr>
              <a:t>waktu pengajuan detail</a:t>
            </a:r>
            <a:endParaRPr lang="en-US" sz="2400">
              <a:latin typeface="Tw Cen MT" pitchFamily="34" charset="0"/>
            </a:endParaRPr>
          </a:p>
        </p:txBody>
      </p:sp>
      <p:pic>
        <p:nvPicPr>
          <p:cNvPr id="25" name="Picture 2" descr="http://us.cdn2.123rf.com/168nwm/baser1/baser11212/baser1121200160/17004400-close-ic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60761" b="30208"/>
          <a:stretch>
            <a:fillRect/>
          </a:stretch>
        </p:blipFill>
        <p:spPr bwMode="auto">
          <a:xfrm>
            <a:off x="2743200" y="30480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Hapus Nilai MK PILIHAN (1)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encrypted-tbn3.gstatic.com/images?q=tbn:ANd9GcRPMQTthlQAE1kzx7JS6GXKOwhZfUrEb-R0kRTXfnH-ktJ3fxc7"/>
          <p:cNvPicPr>
            <a:picLocks noChangeAspect="1" noChangeArrowheads="1"/>
          </p:cNvPicPr>
          <p:nvPr/>
        </p:nvPicPr>
        <p:blipFill>
          <a:blip r:embed="rId3" cstate="print"/>
          <a:srcRect l="3493" t="3636" r="2183" b="1818"/>
          <a:stretch>
            <a:fillRect/>
          </a:stretch>
        </p:blipFill>
        <p:spPr bwMode="auto">
          <a:xfrm>
            <a:off x="381000" y="1447800"/>
            <a:ext cx="20574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2209800"/>
            <a:ext cx="601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  <a:hlinkClick r:id="rId4"/>
              </a:rPr>
              <a:t>http://if.itmaranatha.org/images/attachment/Form%20Memo%20Hapus%20Nilai.xls</a:t>
            </a:r>
            <a:endParaRPr lang="en-US" sz="2400"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[1] Download Memo Hapus Nilai</a:t>
            </a:r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4572000" y="4648200"/>
            <a:ext cx="21336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706384">
            <a:off x="6499108" y="3910848"/>
            <a:ext cx="1219200" cy="1214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696200" y="4191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w Cen MT" pitchFamily="34" charset="0"/>
              </a:rPr>
              <a:t>Klik disini:</a:t>
            </a:r>
            <a:endParaRPr lang="en-US" sz="2400" smtClean="0">
              <a:latin typeface="Tw Cen MT" pitchFamily="34" charset="0"/>
              <a:hlinkClick r:id="rId5" action="ppaction://hlinksldjump"/>
            </a:endParaRPr>
          </a:p>
          <a:p>
            <a:r>
              <a:rPr lang="en-US" sz="2400" b="1" smtClean="0">
                <a:latin typeface="Rockwell" pitchFamily="18" charset="0"/>
                <a:hlinkClick r:id="rId6" action="ppaction://hlinksldjump"/>
              </a:rPr>
              <a:t>Lihat </a:t>
            </a:r>
            <a:r>
              <a:rPr lang="en-US" sz="2400" b="1" smtClean="0">
                <a:latin typeface="Rockwell" pitchFamily="18" charset="0"/>
              </a:rPr>
              <a:t>Contoh</a:t>
            </a:r>
            <a:endParaRPr lang="en-US" sz="2400" b="1">
              <a:latin typeface="Rockwell" pitchFamily="18" charset="0"/>
            </a:endParaRPr>
          </a:p>
        </p:txBody>
      </p:sp>
      <p:pic>
        <p:nvPicPr>
          <p:cNvPr id="13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Hapus Nilai MK PILIHAN (1)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encrypted-tbn3.gstatic.com/images?q=tbn:ANd9GcRPMQTthlQAE1kzx7JS6GXKOwhZfUrEb-R0kRTXfnH-ktJ3fxc7"/>
          <p:cNvPicPr>
            <a:picLocks noChangeAspect="1" noChangeArrowheads="1"/>
          </p:cNvPicPr>
          <p:nvPr/>
        </p:nvPicPr>
        <p:blipFill>
          <a:blip r:embed="rId2" cstate="print"/>
          <a:srcRect l="3493" t="3636" r="2183" b="1818"/>
          <a:stretch>
            <a:fillRect/>
          </a:stretch>
        </p:blipFill>
        <p:spPr bwMode="auto">
          <a:xfrm>
            <a:off x="381000" y="1447800"/>
            <a:ext cx="205740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[1] Download Memo Hapus Nilai</a:t>
            </a:r>
            <a:endParaRPr lang="en-US" sz="2400"/>
          </a:p>
        </p:txBody>
      </p:sp>
      <p:grpSp>
        <p:nvGrpSpPr>
          <p:cNvPr id="11" name="Group 10"/>
          <p:cNvGrpSpPr/>
          <p:nvPr/>
        </p:nvGrpSpPr>
        <p:grpSpPr>
          <a:xfrm>
            <a:off x="2292239" y="3236418"/>
            <a:ext cx="5635909" cy="3382357"/>
            <a:chOff x="2292239" y="3236418"/>
            <a:chExt cx="5635909" cy="33823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52085">
              <a:off x="2292239" y="3319137"/>
              <a:ext cx="2809164" cy="3183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03717">
              <a:off x="4946544" y="3236418"/>
              <a:ext cx="2981604" cy="3382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2" name="Picture 5" descr="http://www.clker.com/cliparts/x/0/p/o/d/v/next-arrow-m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738108"/>
            <a:ext cx="1019175" cy="10436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43200" y="2057400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Ada 2 Lembar yang sama-sama perlu diisi</a:t>
            </a:r>
          </a:p>
          <a:p>
            <a:pPr>
              <a:buFontTx/>
              <a:buChar char="-"/>
            </a:pPr>
            <a:r>
              <a:rPr lang="en-US" sz="2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Lembar 1 untuk dikumpulkan</a:t>
            </a:r>
            <a:endParaRPr lang="en-US" sz="20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US" sz="2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 Lembar 2 untuk disimpan mahasiswa yg mengajukan</a:t>
            </a:r>
          </a:p>
        </p:txBody>
      </p:sp>
      <p:pic>
        <p:nvPicPr>
          <p:cNvPr id="13" name="Picture 3" descr="D:\PJS 2012-2016\MMC\Fakultas Teknologi Informasi\Signature FTI\Jurusan Teknik Informatika\Teknik Informatika (abu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0"/>
            <a:ext cx="2286000" cy="838101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/>
          <a:srcRect l="24012" t="55208" r="44949" b="29167"/>
          <a:stretch>
            <a:fillRect/>
          </a:stretch>
        </p:blipFill>
        <p:spPr bwMode="auto">
          <a:xfrm>
            <a:off x="0" y="57150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8600" y="6252627"/>
            <a:ext cx="632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latin typeface="Tw Cen MT" pitchFamily="34" charset="0"/>
              </a:rPr>
              <a:t>Boleh di print seperti</a:t>
            </a:r>
            <a:r>
              <a:rPr lang="en-US" sz="2000" i="1" smtClean="0">
                <a:latin typeface="Tw Cen MT" pitchFamily="34" charset="0"/>
                <a:sym typeface="Wingdings" pitchFamily="2" charset="2"/>
              </a:rPr>
              <a:t></a:t>
            </a:r>
          </a:p>
          <a:p>
            <a:endParaRPr lang="en-US" sz="2400" smtClean="0">
              <a:latin typeface="Tw Cen MT" pitchFamily="34" charset="0"/>
            </a:endParaRPr>
          </a:p>
          <a:p>
            <a:endParaRPr lang="en-US" sz="240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w Cen MT" pitchFamily="34" charset="0"/>
              </a:rPr>
              <a:t>Hapus Nilai MK PILIHAN (2)</a:t>
            </a:r>
            <a:endParaRPr lang="en-US" b="1">
              <a:latin typeface="Tw Cen MT" pitchFamily="34" charset="0"/>
            </a:endParaRPr>
          </a:p>
        </p:txBody>
      </p:sp>
      <p:sp>
        <p:nvSpPr>
          <p:cNvPr id="1638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6019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[2]  Baca bagian CATATAN  &amp; Isi Form </a:t>
            </a:r>
            <a:r>
              <a:rPr lang="en-US" sz="2400" smtClean="0">
                <a:hlinkClick r:id="rId2" action="ppaction://hlinksldjump"/>
              </a:rPr>
              <a:t>Point [1]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463088" y="5726668"/>
            <a:ext cx="21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Tanda tangan mhs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211669"/>
            <a:ext cx="290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No. 1 Harus ada</a:t>
            </a:r>
          </a:p>
          <a:p>
            <a:r>
              <a:rPr lang="en-US" i="1" smtClean="0">
                <a:solidFill>
                  <a:srgbClr val="FF0000"/>
                </a:solidFill>
              </a:rPr>
              <a:t>No. 2 Isi di TU </a:t>
            </a:r>
            <a:r>
              <a:rPr lang="en-US" i="1" smtClean="0">
                <a:solidFill>
                  <a:srgbClr val="FF0000"/>
                </a:solidFill>
                <a:hlinkClick r:id="rId3" action="ppaction://hlinksldjump"/>
              </a:rPr>
              <a:t>(Lihat form)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178076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w Cen MT" pitchFamily="34" charset="0"/>
              </a:rPr>
              <a:t>Pengisian formulir wajib diketik untuk memastikan tulisan terbaca dengan jelas</a:t>
            </a:r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.</a:t>
            </a:r>
          </a:p>
          <a:p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Lalu PRINT</a:t>
            </a:r>
          </a:p>
          <a:p>
            <a:endParaRPr lang="en-US" b="1">
              <a:solidFill>
                <a:schemeClr val="tx2"/>
              </a:solidFill>
              <a:latin typeface="Tw Cen MT" pitchFamily="34" charset="0"/>
            </a:endParaRPr>
          </a:p>
          <a:p>
            <a:r>
              <a:rPr lang="en-US" b="1" smtClean="0">
                <a:solidFill>
                  <a:schemeClr val="tx2"/>
                </a:solidFill>
                <a:latin typeface="Tw Cen MT" pitchFamily="34" charset="0"/>
              </a:rPr>
              <a:t>(Kecuali ttd. mhs dan tanggal pengajuan – boleh tulisan tangan)</a:t>
            </a:r>
            <a:r>
              <a:rPr lang="en-US" b="1">
                <a:solidFill>
                  <a:schemeClr val="tx2"/>
                </a:solidFill>
                <a:latin typeface="Tw Cen MT" pitchFamily="34" charset="0"/>
              </a:rPr>
              <a:t/>
            </a:r>
            <a:br>
              <a:rPr lang="en-US" b="1">
                <a:solidFill>
                  <a:schemeClr val="tx2"/>
                </a:solidFill>
                <a:latin typeface="Tw Cen MT" pitchFamily="34" charset="0"/>
              </a:rPr>
            </a:br>
            <a:endParaRPr lang="en-US" b="1">
              <a:solidFill>
                <a:schemeClr val="tx2"/>
              </a:solidFill>
              <a:latin typeface="Tw Cen MT" pitchFamily="34" charset="0"/>
            </a:endParaRPr>
          </a:p>
        </p:txBody>
      </p:sp>
      <p:pic>
        <p:nvPicPr>
          <p:cNvPr id="13" name="Picture 5" descr="http://www.clker.com/cliparts/x/0/p/o/d/v/next-arrow-m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738108"/>
            <a:ext cx="1019175" cy="1043691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Contoh : Periode Wisuda 3 – Semester Ganjil 2013/2014  tgl. 19 Juli 2014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1447800"/>
            <a:ext cx="1984548" cy="1589575"/>
            <a:chOff x="2292239" y="3236418"/>
            <a:chExt cx="5635909" cy="338235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52085">
              <a:off x="2292239" y="3319137"/>
              <a:ext cx="2809164" cy="3183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3717">
              <a:off x="4946544" y="3236418"/>
              <a:ext cx="2981604" cy="3382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399" y="2057400"/>
            <a:ext cx="41695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7086600" y="3055203"/>
            <a:ext cx="1447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w Cen MT" pitchFamily="34" charset="0"/>
              </a:rPr>
              <a:t>Contoh Pengisian</a:t>
            </a:r>
            <a:endParaRPr lang="en-US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Tw Cen MT" pitchFamily="34" charset="0"/>
              </a:rPr>
              <a:t>Form Ini diisi di TU saat mengumpulkan MEMO HAPUS NILAI</a:t>
            </a:r>
            <a:endParaRPr lang="en-US" b="1">
              <a:latin typeface="Tw Cen MT" pitchFamily="34" charset="0"/>
            </a:endParaRPr>
          </a:p>
        </p:txBody>
      </p:sp>
      <p:pic>
        <p:nvPicPr>
          <p:cNvPr id="5122" name="Picture 2" descr="C:\Users\Meliana\Desktop\Form hapus nilai.png"/>
          <p:cNvPicPr>
            <a:picLocks noChangeAspect="1" noChangeArrowheads="1"/>
          </p:cNvPicPr>
          <p:nvPr/>
        </p:nvPicPr>
        <p:blipFill>
          <a:blip r:embed="rId2" cstate="print"/>
          <a:srcRect l="25000" t="2941" r="14394" b="45098"/>
          <a:stretch>
            <a:fillRect/>
          </a:stretch>
        </p:blipFill>
        <p:spPr bwMode="auto">
          <a:xfrm>
            <a:off x="1676400" y="1600200"/>
            <a:ext cx="6096000" cy="4038600"/>
          </a:xfrm>
          <a:prstGeom prst="rect">
            <a:avLst/>
          </a:prstGeom>
          <a:noFill/>
        </p:spPr>
      </p:pic>
      <p:pic>
        <p:nvPicPr>
          <p:cNvPr id="5124" name="Picture 4" descr="http://bhairab-server.webs.com/BackIcon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410200"/>
            <a:ext cx="1828800" cy="133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435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Daftar Ujian Khusus  dan Hapus Nilai  WISUDA PERIODE 1/2/3</vt:lpstr>
      <vt:lpstr>Daftar Ujian Khusus (1)</vt:lpstr>
      <vt:lpstr>Daftar Ujian Khusus (1)</vt:lpstr>
      <vt:lpstr>Daftar Ujian Khusus (2)</vt:lpstr>
      <vt:lpstr>Daftar Ujian Khusus (3)</vt:lpstr>
      <vt:lpstr>Hapus Nilai MK PILIHAN (1)</vt:lpstr>
      <vt:lpstr>Hapus Nilai MK PILIHAN (1)</vt:lpstr>
      <vt:lpstr>Hapus Nilai MK PILIHAN (2)</vt:lpstr>
      <vt:lpstr>Form Ini diisi di TU saat mengumpulkan MEMO HAPUS NILAI</vt:lpstr>
      <vt:lpstr>Hapus Nilai MK PILIHAN (3)</vt:lpstr>
      <vt:lpstr>WISUDA PERIODE 3 (19 JULI 2014) Tahun Akademik 2013/2014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Daftar Ujian Khusus  dan Hapus Nilai  WISUDA PERIODE 1/2/3</dc:title>
  <dc:creator>Meliana</dc:creator>
  <cp:lastModifiedBy>Meliana</cp:lastModifiedBy>
  <cp:revision>6</cp:revision>
  <dcterms:created xsi:type="dcterms:W3CDTF">2014-01-07T00:15:12Z</dcterms:created>
  <dcterms:modified xsi:type="dcterms:W3CDTF">2015-04-30T06:33:38Z</dcterms:modified>
</cp:coreProperties>
</file>